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9" r:id="rId2"/>
    <p:sldId id="257" r:id="rId3"/>
    <p:sldId id="258" r:id="rId4"/>
    <p:sldId id="256" r:id="rId5"/>
    <p:sldId id="261" r:id="rId6"/>
    <p:sldId id="262" r:id="rId7"/>
    <p:sldId id="260" r:id="rId8"/>
    <p:sldId id="265" r:id="rId9"/>
    <p:sldId id="264" r:id="rId10"/>
    <p:sldId id="263" r:id="rId11"/>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E204875-BCEA-3660-AF52-6CA26CFB343C}" name="Lisbeth Marianne Kragelund Thomsen" initials="LT" userId="S::lith@sosufyn.dk::8ce14569-ac1d-4914-b92d-a674e02fa8c9"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CEF8E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6642C52-A3B0-432D-A1AC-5311A2AD7345}" v="1" dt="2026-09-09T07:22:21.051"/>
  </p1510:revLst>
</p1510:revInfo>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512"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19"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sbeth Marianne Kragelund Thomsen" userId="8ce14569-ac1d-4914-b92d-a674e02fa8c9" providerId="ADAL" clId="{9F7032EC-DE56-4B00-84F4-0D674519A8C2}"/>
    <pc:docChg chg="custSel delSld modSld">
      <pc:chgData name="Lisbeth Marianne Kragelund Thomsen" userId="8ce14569-ac1d-4914-b92d-a674e02fa8c9" providerId="ADAL" clId="{9F7032EC-DE56-4B00-84F4-0D674519A8C2}" dt="2026-09-09T07:22:21.051" v="1085"/>
      <pc:docMkLst>
        <pc:docMk/>
      </pc:docMkLst>
      <pc:sldChg chg="modSp mod">
        <pc:chgData name="Lisbeth Marianne Kragelund Thomsen" userId="8ce14569-ac1d-4914-b92d-a674e02fa8c9" providerId="ADAL" clId="{9F7032EC-DE56-4B00-84F4-0D674519A8C2}" dt="2026-09-09T07:22:21.051" v="1085"/>
        <pc:sldMkLst>
          <pc:docMk/>
          <pc:sldMk cId="1729817657" sldId="262"/>
        </pc:sldMkLst>
        <pc:picChg chg="mod">
          <ac:chgData name="Lisbeth Marianne Kragelund Thomsen" userId="8ce14569-ac1d-4914-b92d-a674e02fa8c9" providerId="ADAL" clId="{9F7032EC-DE56-4B00-84F4-0D674519A8C2}" dt="2026-09-09T07:22:21.051" v="1085"/>
          <ac:picMkLst>
            <pc:docMk/>
            <pc:sldMk cId="1729817657" sldId="262"/>
            <ac:picMk id="3" creationId="{DF5DA000-62CD-8AE4-C018-3C278020863C}"/>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391CAF-9128-4701-802C-B1EEF3FC10AE}" type="datetimeFigureOut">
              <a:rPr lang="da-DK" smtClean="0"/>
              <a:t>09-09-2026</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EA5A24-44A6-4D76-A8B1-551665BD6EDE}" type="slidenum">
              <a:rPr lang="da-DK" smtClean="0"/>
              <a:t>‹nr.›</a:t>
            </a:fld>
            <a:endParaRPr lang="da-DK"/>
          </a:p>
        </p:txBody>
      </p:sp>
    </p:spTree>
    <p:extLst>
      <p:ext uri="{BB962C8B-B14F-4D97-AF65-F5344CB8AC3E}">
        <p14:creationId xmlns:p14="http://schemas.microsoft.com/office/powerpoint/2010/main" val="34262158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9DEA5A24-44A6-4D76-A8B1-551665BD6EDE}" type="slidenum">
              <a:rPr lang="da-DK" smtClean="0"/>
              <a:t>2</a:t>
            </a:fld>
            <a:endParaRPr lang="da-DK"/>
          </a:p>
        </p:txBody>
      </p:sp>
    </p:spTree>
    <p:extLst>
      <p:ext uri="{BB962C8B-B14F-4D97-AF65-F5344CB8AC3E}">
        <p14:creationId xmlns:p14="http://schemas.microsoft.com/office/powerpoint/2010/main" val="9550068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0C846F-476D-90E1-B19E-34C8CCF6FBC9}"/>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4984B0CE-9E8C-DE60-7B49-B5B760ED02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3AFE40DE-041A-3CFE-3D8A-402C4556B3A3}"/>
              </a:ext>
            </a:extLst>
          </p:cNvPr>
          <p:cNvSpPr>
            <a:spLocks noGrp="1"/>
          </p:cNvSpPr>
          <p:nvPr>
            <p:ph type="dt" sz="half" idx="10"/>
          </p:nvPr>
        </p:nvSpPr>
        <p:spPr/>
        <p:txBody>
          <a:bodyPr/>
          <a:lstStyle/>
          <a:p>
            <a:fld id="{C54F8E97-C783-47DF-BAF3-6EC63E74B4F6}" type="datetimeFigureOut">
              <a:rPr lang="da-DK" smtClean="0"/>
              <a:t>09-09-2026</a:t>
            </a:fld>
            <a:endParaRPr lang="da-DK"/>
          </a:p>
        </p:txBody>
      </p:sp>
      <p:sp>
        <p:nvSpPr>
          <p:cNvPr id="5" name="Pladsholder til sidefod 4">
            <a:extLst>
              <a:ext uri="{FF2B5EF4-FFF2-40B4-BE49-F238E27FC236}">
                <a16:creationId xmlns:a16="http://schemas.microsoft.com/office/drawing/2014/main" id="{272878E7-A12E-19B0-8D15-202161779F5C}"/>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D854460B-9F41-ADD4-CA41-EBA78706A950}"/>
              </a:ext>
            </a:extLst>
          </p:cNvPr>
          <p:cNvSpPr>
            <a:spLocks noGrp="1"/>
          </p:cNvSpPr>
          <p:nvPr>
            <p:ph type="sldNum" sz="quarter" idx="12"/>
          </p:nvPr>
        </p:nvSpPr>
        <p:spPr/>
        <p:txBody>
          <a:bodyPr/>
          <a:lstStyle/>
          <a:p>
            <a:fld id="{E7EBE358-687F-43DD-86FE-3F5D6FF91DF9}" type="slidenum">
              <a:rPr lang="da-DK" smtClean="0"/>
              <a:t>‹nr.›</a:t>
            </a:fld>
            <a:endParaRPr lang="da-DK"/>
          </a:p>
        </p:txBody>
      </p:sp>
    </p:spTree>
    <p:extLst>
      <p:ext uri="{BB962C8B-B14F-4D97-AF65-F5344CB8AC3E}">
        <p14:creationId xmlns:p14="http://schemas.microsoft.com/office/powerpoint/2010/main" val="26140513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DC6CA2-C542-7006-3492-8090D2E2AE93}"/>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0D08263A-7A4A-6965-DD0B-AF27A94FFBBE}"/>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07F23E04-99C3-7287-F1EC-6CC6D53C77FC}"/>
              </a:ext>
            </a:extLst>
          </p:cNvPr>
          <p:cNvSpPr>
            <a:spLocks noGrp="1"/>
          </p:cNvSpPr>
          <p:nvPr>
            <p:ph type="dt" sz="half" idx="10"/>
          </p:nvPr>
        </p:nvSpPr>
        <p:spPr/>
        <p:txBody>
          <a:bodyPr/>
          <a:lstStyle/>
          <a:p>
            <a:fld id="{C54F8E97-C783-47DF-BAF3-6EC63E74B4F6}" type="datetimeFigureOut">
              <a:rPr lang="da-DK" smtClean="0"/>
              <a:t>09-09-2026</a:t>
            </a:fld>
            <a:endParaRPr lang="da-DK"/>
          </a:p>
        </p:txBody>
      </p:sp>
      <p:sp>
        <p:nvSpPr>
          <p:cNvPr id="5" name="Pladsholder til sidefod 4">
            <a:extLst>
              <a:ext uri="{FF2B5EF4-FFF2-40B4-BE49-F238E27FC236}">
                <a16:creationId xmlns:a16="http://schemas.microsoft.com/office/drawing/2014/main" id="{72A32D1E-28C8-D2BF-6BD4-1409B068192C}"/>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A0D03B2C-330A-0009-A0CE-860C52E8895D}"/>
              </a:ext>
            </a:extLst>
          </p:cNvPr>
          <p:cNvSpPr>
            <a:spLocks noGrp="1"/>
          </p:cNvSpPr>
          <p:nvPr>
            <p:ph type="sldNum" sz="quarter" idx="12"/>
          </p:nvPr>
        </p:nvSpPr>
        <p:spPr/>
        <p:txBody>
          <a:bodyPr/>
          <a:lstStyle/>
          <a:p>
            <a:fld id="{E7EBE358-687F-43DD-86FE-3F5D6FF91DF9}" type="slidenum">
              <a:rPr lang="da-DK" smtClean="0"/>
              <a:t>‹nr.›</a:t>
            </a:fld>
            <a:endParaRPr lang="da-DK"/>
          </a:p>
        </p:txBody>
      </p:sp>
    </p:spTree>
    <p:extLst>
      <p:ext uri="{BB962C8B-B14F-4D97-AF65-F5344CB8AC3E}">
        <p14:creationId xmlns:p14="http://schemas.microsoft.com/office/powerpoint/2010/main" val="4673442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929892-38A8-4EAF-E24C-75AE47C7D243}"/>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D2199F61-BAAB-E5EC-6892-F4A841D49E5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D89F1E12-652C-33ED-0066-021346AD1BCE}"/>
              </a:ext>
            </a:extLst>
          </p:cNvPr>
          <p:cNvSpPr>
            <a:spLocks noGrp="1"/>
          </p:cNvSpPr>
          <p:nvPr>
            <p:ph type="dt" sz="half" idx="10"/>
          </p:nvPr>
        </p:nvSpPr>
        <p:spPr/>
        <p:txBody>
          <a:bodyPr/>
          <a:lstStyle/>
          <a:p>
            <a:fld id="{C54F8E97-C783-47DF-BAF3-6EC63E74B4F6}" type="datetimeFigureOut">
              <a:rPr lang="da-DK" smtClean="0"/>
              <a:t>09-09-2026</a:t>
            </a:fld>
            <a:endParaRPr lang="da-DK"/>
          </a:p>
        </p:txBody>
      </p:sp>
      <p:sp>
        <p:nvSpPr>
          <p:cNvPr id="5" name="Pladsholder til sidefod 4">
            <a:extLst>
              <a:ext uri="{FF2B5EF4-FFF2-40B4-BE49-F238E27FC236}">
                <a16:creationId xmlns:a16="http://schemas.microsoft.com/office/drawing/2014/main" id="{60C92690-5359-8941-2DCE-7EB2F3434425}"/>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D7F3EF48-E663-58B9-0256-531C9700EC44}"/>
              </a:ext>
            </a:extLst>
          </p:cNvPr>
          <p:cNvSpPr>
            <a:spLocks noGrp="1"/>
          </p:cNvSpPr>
          <p:nvPr>
            <p:ph type="sldNum" sz="quarter" idx="12"/>
          </p:nvPr>
        </p:nvSpPr>
        <p:spPr/>
        <p:txBody>
          <a:bodyPr/>
          <a:lstStyle/>
          <a:p>
            <a:fld id="{E7EBE358-687F-43DD-86FE-3F5D6FF91DF9}" type="slidenum">
              <a:rPr lang="da-DK" smtClean="0"/>
              <a:t>‹nr.›</a:t>
            </a:fld>
            <a:endParaRPr lang="da-DK"/>
          </a:p>
        </p:txBody>
      </p:sp>
    </p:spTree>
    <p:extLst>
      <p:ext uri="{BB962C8B-B14F-4D97-AF65-F5344CB8AC3E}">
        <p14:creationId xmlns:p14="http://schemas.microsoft.com/office/powerpoint/2010/main" val="6925377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BFEE689-3D09-2DF3-AAE7-25428EEC6331}"/>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4C0FFC65-2F21-8B82-7A16-E582023472DF}"/>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5A5CD3C7-98B8-3477-A9EB-5E5D7C01451B}"/>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6A1AB855-D313-616B-20CF-D740F0CDB21E}"/>
              </a:ext>
            </a:extLst>
          </p:cNvPr>
          <p:cNvSpPr>
            <a:spLocks noGrp="1"/>
          </p:cNvSpPr>
          <p:nvPr>
            <p:ph type="dt" sz="half" idx="10"/>
          </p:nvPr>
        </p:nvSpPr>
        <p:spPr/>
        <p:txBody>
          <a:bodyPr/>
          <a:lstStyle/>
          <a:p>
            <a:fld id="{C54F8E97-C783-47DF-BAF3-6EC63E74B4F6}" type="datetimeFigureOut">
              <a:rPr lang="da-DK" smtClean="0"/>
              <a:t>09-09-2026</a:t>
            </a:fld>
            <a:endParaRPr lang="da-DK"/>
          </a:p>
        </p:txBody>
      </p:sp>
      <p:sp>
        <p:nvSpPr>
          <p:cNvPr id="6" name="Pladsholder til sidefod 5">
            <a:extLst>
              <a:ext uri="{FF2B5EF4-FFF2-40B4-BE49-F238E27FC236}">
                <a16:creationId xmlns:a16="http://schemas.microsoft.com/office/drawing/2014/main" id="{40F8479A-8629-7411-83F1-6286EBBA4D7B}"/>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2DE58A9D-0FF3-890B-3539-6AE40D3660DA}"/>
              </a:ext>
            </a:extLst>
          </p:cNvPr>
          <p:cNvSpPr>
            <a:spLocks noGrp="1"/>
          </p:cNvSpPr>
          <p:nvPr>
            <p:ph type="sldNum" sz="quarter" idx="12"/>
          </p:nvPr>
        </p:nvSpPr>
        <p:spPr/>
        <p:txBody>
          <a:bodyPr/>
          <a:lstStyle/>
          <a:p>
            <a:fld id="{E7EBE358-687F-43DD-86FE-3F5D6FF91DF9}" type="slidenum">
              <a:rPr lang="da-DK" smtClean="0"/>
              <a:t>‹nr.›</a:t>
            </a:fld>
            <a:endParaRPr lang="da-DK"/>
          </a:p>
        </p:txBody>
      </p:sp>
    </p:spTree>
    <p:extLst>
      <p:ext uri="{BB962C8B-B14F-4D97-AF65-F5344CB8AC3E}">
        <p14:creationId xmlns:p14="http://schemas.microsoft.com/office/powerpoint/2010/main" val="1820164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16B687-D46C-ED1D-C9C3-A456AA67038D}"/>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246C8BDA-766E-3452-D2D0-5537D97F9D2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596D042D-134E-F288-16F0-EFD8C8955CB8}"/>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0AF337FB-CDA4-1E79-4F37-0089BCF48D4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74790B53-1532-1134-A692-6A59848F468D}"/>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B43CA611-5715-F591-4096-884AA37DA8CC}"/>
              </a:ext>
            </a:extLst>
          </p:cNvPr>
          <p:cNvSpPr>
            <a:spLocks noGrp="1"/>
          </p:cNvSpPr>
          <p:nvPr>
            <p:ph type="dt" sz="half" idx="10"/>
          </p:nvPr>
        </p:nvSpPr>
        <p:spPr/>
        <p:txBody>
          <a:bodyPr/>
          <a:lstStyle/>
          <a:p>
            <a:fld id="{C54F8E97-C783-47DF-BAF3-6EC63E74B4F6}" type="datetimeFigureOut">
              <a:rPr lang="da-DK" smtClean="0"/>
              <a:t>09-09-2026</a:t>
            </a:fld>
            <a:endParaRPr lang="da-DK"/>
          </a:p>
        </p:txBody>
      </p:sp>
      <p:sp>
        <p:nvSpPr>
          <p:cNvPr id="8" name="Pladsholder til sidefod 7">
            <a:extLst>
              <a:ext uri="{FF2B5EF4-FFF2-40B4-BE49-F238E27FC236}">
                <a16:creationId xmlns:a16="http://schemas.microsoft.com/office/drawing/2014/main" id="{27B59467-D247-2395-D736-AB84DB5E5E5D}"/>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39B990C2-6085-AA6B-92E3-E79940756C35}"/>
              </a:ext>
            </a:extLst>
          </p:cNvPr>
          <p:cNvSpPr>
            <a:spLocks noGrp="1"/>
          </p:cNvSpPr>
          <p:nvPr>
            <p:ph type="sldNum" sz="quarter" idx="12"/>
          </p:nvPr>
        </p:nvSpPr>
        <p:spPr/>
        <p:txBody>
          <a:bodyPr/>
          <a:lstStyle/>
          <a:p>
            <a:fld id="{E7EBE358-687F-43DD-86FE-3F5D6FF91DF9}" type="slidenum">
              <a:rPr lang="da-DK" smtClean="0"/>
              <a:t>‹nr.›</a:t>
            </a:fld>
            <a:endParaRPr lang="da-DK"/>
          </a:p>
        </p:txBody>
      </p:sp>
    </p:spTree>
    <p:extLst>
      <p:ext uri="{BB962C8B-B14F-4D97-AF65-F5344CB8AC3E}">
        <p14:creationId xmlns:p14="http://schemas.microsoft.com/office/powerpoint/2010/main" val="36630623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9A041FB-42F1-EB13-2D31-5AF9D93930CF}"/>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0101ECF3-8BE8-178D-7A59-B8E7551A6D66}"/>
              </a:ext>
            </a:extLst>
          </p:cNvPr>
          <p:cNvSpPr>
            <a:spLocks noGrp="1"/>
          </p:cNvSpPr>
          <p:nvPr>
            <p:ph type="dt" sz="half" idx="10"/>
          </p:nvPr>
        </p:nvSpPr>
        <p:spPr/>
        <p:txBody>
          <a:bodyPr/>
          <a:lstStyle/>
          <a:p>
            <a:fld id="{C54F8E97-C783-47DF-BAF3-6EC63E74B4F6}" type="datetimeFigureOut">
              <a:rPr lang="da-DK" smtClean="0"/>
              <a:t>09-09-2026</a:t>
            </a:fld>
            <a:endParaRPr lang="da-DK"/>
          </a:p>
        </p:txBody>
      </p:sp>
      <p:sp>
        <p:nvSpPr>
          <p:cNvPr id="4" name="Pladsholder til sidefod 3">
            <a:extLst>
              <a:ext uri="{FF2B5EF4-FFF2-40B4-BE49-F238E27FC236}">
                <a16:creationId xmlns:a16="http://schemas.microsoft.com/office/drawing/2014/main" id="{8F0DC942-5FBA-D26E-FD2D-AC11EF523D7F}"/>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8020CD9E-28DB-50FE-4F15-DEC9F3F0280A}"/>
              </a:ext>
            </a:extLst>
          </p:cNvPr>
          <p:cNvSpPr>
            <a:spLocks noGrp="1"/>
          </p:cNvSpPr>
          <p:nvPr>
            <p:ph type="sldNum" sz="quarter" idx="12"/>
          </p:nvPr>
        </p:nvSpPr>
        <p:spPr/>
        <p:txBody>
          <a:bodyPr/>
          <a:lstStyle/>
          <a:p>
            <a:fld id="{E7EBE358-687F-43DD-86FE-3F5D6FF91DF9}" type="slidenum">
              <a:rPr lang="da-DK" smtClean="0"/>
              <a:t>‹nr.›</a:t>
            </a:fld>
            <a:endParaRPr lang="da-DK"/>
          </a:p>
        </p:txBody>
      </p:sp>
    </p:spTree>
    <p:extLst>
      <p:ext uri="{BB962C8B-B14F-4D97-AF65-F5344CB8AC3E}">
        <p14:creationId xmlns:p14="http://schemas.microsoft.com/office/powerpoint/2010/main" val="2474075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13054F17-96BF-DACD-998D-8ABD1A7F0835}"/>
              </a:ext>
            </a:extLst>
          </p:cNvPr>
          <p:cNvSpPr>
            <a:spLocks noGrp="1"/>
          </p:cNvSpPr>
          <p:nvPr>
            <p:ph type="dt" sz="half" idx="10"/>
          </p:nvPr>
        </p:nvSpPr>
        <p:spPr/>
        <p:txBody>
          <a:bodyPr/>
          <a:lstStyle/>
          <a:p>
            <a:fld id="{C54F8E97-C783-47DF-BAF3-6EC63E74B4F6}" type="datetimeFigureOut">
              <a:rPr lang="da-DK" smtClean="0"/>
              <a:t>09-09-2026</a:t>
            </a:fld>
            <a:endParaRPr lang="da-DK"/>
          </a:p>
        </p:txBody>
      </p:sp>
      <p:sp>
        <p:nvSpPr>
          <p:cNvPr id="3" name="Pladsholder til sidefod 2">
            <a:extLst>
              <a:ext uri="{FF2B5EF4-FFF2-40B4-BE49-F238E27FC236}">
                <a16:creationId xmlns:a16="http://schemas.microsoft.com/office/drawing/2014/main" id="{16FA909E-DF03-A8D9-C2E7-7BD1E3272D45}"/>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18DD9777-A017-00EB-1722-4490B977567E}"/>
              </a:ext>
            </a:extLst>
          </p:cNvPr>
          <p:cNvSpPr>
            <a:spLocks noGrp="1"/>
          </p:cNvSpPr>
          <p:nvPr>
            <p:ph type="sldNum" sz="quarter" idx="12"/>
          </p:nvPr>
        </p:nvSpPr>
        <p:spPr/>
        <p:txBody>
          <a:bodyPr/>
          <a:lstStyle/>
          <a:p>
            <a:fld id="{E7EBE358-687F-43DD-86FE-3F5D6FF91DF9}" type="slidenum">
              <a:rPr lang="da-DK" smtClean="0"/>
              <a:t>‹nr.›</a:t>
            </a:fld>
            <a:endParaRPr lang="da-DK"/>
          </a:p>
        </p:txBody>
      </p:sp>
    </p:spTree>
    <p:extLst>
      <p:ext uri="{BB962C8B-B14F-4D97-AF65-F5344CB8AC3E}">
        <p14:creationId xmlns:p14="http://schemas.microsoft.com/office/powerpoint/2010/main" val="30352208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4D65FB-DE5E-EB9F-3456-0FC4082DAE04}"/>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8A82B980-D7B2-6BD2-30C0-DADD61FD7B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EA0E03CE-E67B-31DE-FD35-541137226C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446707CE-2488-60B4-CF05-F73246536B70}"/>
              </a:ext>
            </a:extLst>
          </p:cNvPr>
          <p:cNvSpPr>
            <a:spLocks noGrp="1"/>
          </p:cNvSpPr>
          <p:nvPr>
            <p:ph type="dt" sz="half" idx="10"/>
          </p:nvPr>
        </p:nvSpPr>
        <p:spPr/>
        <p:txBody>
          <a:bodyPr/>
          <a:lstStyle/>
          <a:p>
            <a:fld id="{C54F8E97-C783-47DF-BAF3-6EC63E74B4F6}" type="datetimeFigureOut">
              <a:rPr lang="da-DK" smtClean="0"/>
              <a:t>09-09-2026</a:t>
            </a:fld>
            <a:endParaRPr lang="da-DK"/>
          </a:p>
        </p:txBody>
      </p:sp>
      <p:sp>
        <p:nvSpPr>
          <p:cNvPr id="6" name="Pladsholder til sidefod 5">
            <a:extLst>
              <a:ext uri="{FF2B5EF4-FFF2-40B4-BE49-F238E27FC236}">
                <a16:creationId xmlns:a16="http://schemas.microsoft.com/office/drawing/2014/main" id="{8C97F3A8-BF33-9FBF-1AAC-6D03DA0EA192}"/>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A28A83D7-996F-1DD1-7653-1EB7DBDC3F69}"/>
              </a:ext>
            </a:extLst>
          </p:cNvPr>
          <p:cNvSpPr>
            <a:spLocks noGrp="1"/>
          </p:cNvSpPr>
          <p:nvPr>
            <p:ph type="sldNum" sz="quarter" idx="12"/>
          </p:nvPr>
        </p:nvSpPr>
        <p:spPr/>
        <p:txBody>
          <a:bodyPr/>
          <a:lstStyle/>
          <a:p>
            <a:fld id="{E7EBE358-687F-43DD-86FE-3F5D6FF91DF9}" type="slidenum">
              <a:rPr lang="da-DK" smtClean="0"/>
              <a:t>‹nr.›</a:t>
            </a:fld>
            <a:endParaRPr lang="da-DK"/>
          </a:p>
        </p:txBody>
      </p:sp>
    </p:spTree>
    <p:extLst>
      <p:ext uri="{BB962C8B-B14F-4D97-AF65-F5344CB8AC3E}">
        <p14:creationId xmlns:p14="http://schemas.microsoft.com/office/powerpoint/2010/main" val="10021242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281FA3-B777-84B9-9768-1F80F98622F2}"/>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99FF1792-088C-419C-B9E0-7180FA15895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ABDA6E96-481E-4D04-A99D-137ADE8EC5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AA6AD889-EB38-978F-6F49-DCCCAC4F5FE4}"/>
              </a:ext>
            </a:extLst>
          </p:cNvPr>
          <p:cNvSpPr>
            <a:spLocks noGrp="1"/>
          </p:cNvSpPr>
          <p:nvPr>
            <p:ph type="dt" sz="half" idx="10"/>
          </p:nvPr>
        </p:nvSpPr>
        <p:spPr/>
        <p:txBody>
          <a:bodyPr/>
          <a:lstStyle/>
          <a:p>
            <a:fld id="{C54F8E97-C783-47DF-BAF3-6EC63E74B4F6}" type="datetimeFigureOut">
              <a:rPr lang="da-DK" smtClean="0"/>
              <a:t>09-09-2026</a:t>
            </a:fld>
            <a:endParaRPr lang="da-DK"/>
          </a:p>
        </p:txBody>
      </p:sp>
      <p:sp>
        <p:nvSpPr>
          <p:cNvPr id="6" name="Pladsholder til sidefod 5">
            <a:extLst>
              <a:ext uri="{FF2B5EF4-FFF2-40B4-BE49-F238E27FC236}">
                <a16:creationId xmlns:a16="http://schemas.microsoft.com/office/drawing/2014/main" id="{B0C44929-34BE-3D7D-DF61-01E7C5A907F8}"/>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CF54E35F-485D-938C-779E-506175FCE127}"/>
              </a:ext>
            </a:extLst>
          </p:cNvPr>
          <p:cNvSpPr>
            <a:spLocks noGrp="1"/>
          </p:cNvSpPr>
          <p:nvPr>
            <p:ph type="sldNum" sz="quarter" idx="12"/>
          </p:nvPr>
        </p:nvSpPr>
        <p:spPr/>
        <p:txBody>
          <a:bodyPr/>
          <a:lstStyle/>
          <a:p>
            <a:fld id="{E7EBE358-687F-43DD-86FE-3F5D6FF91DF9}" type="slidenum">
              <a:rPr lang="da-DK" smtClean="0"/>
              <a:t>‹nr.›</a:t>
            </a:fld>
            <a:endParaRPr lang="da-DK"/>
          </a:p>
        </p:txBody>
      </p:sp>
    </p:spTree>
    <p:extLst>
      <p:ext uri="{BB962C8B-B14F-4D97-AF65-F5344CB8AC3E}">
        <p14:creationId xmlns:p14="http://schemas.microsoft.com/office/powerpoint/2010/main" val="19999615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63AAA3-8ECA-CADA-B25B-C43CCDB0A73E}"/>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C220B506-2D04-82D8-FB52-2DB9E99A9927}"/>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A0719373-FFAA-421D-6551-D1C0D7D29192}"/>
              </a:ext>
            </a:extLst>
          </p:cNvPr>
          <p:cNvSpPr>
            <a:spLocks noGrp="1"/>
          </p:cNvSpPr>
          <p:nvPr>
            <p:ph type="dt" sz="half" idx="10"/>
          </p:nvPr>
        </p:nvSpPr>
        <p:spPr/>
        <p:txBody>
          <a:bodyPr/>
          <a:lstStyle/>
          <a:p>
            <a:fld id="{C54F8E97-C783-47DF-BAF3-6EC63E74B4F6}" type="datetimeFigureOut">
              <a:rPr lang="da-DK" smtClean="0"/>
              <a:t>09-09-2026</a:t>
            </a:fld>
            <a:endParaRPr lang="da-DK"/>
          </a:p>
        </p:txBody>
      </p:sp>
      <p:sp>
        <p:nvSpPr>
          <p:cNvPr id="5" name="Pladsholder til sidefod 4">
            <a:extLst>
              <a:ext uri="{FF2B5EF4-FFF2-40B4-BE49-F238E27FC236}">
                <a16:creationId xmlns:a16="http://schemas.microsoft.com/office/drawing/2014/main" id="{89E2E8DA-626F-8660-9E70-988F89F1FFFC}"/>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04F79A9D-8BD1-78FE-0E08-DACE94091CA7}"/>
              </a:ext>
            </a:extLst>
          </p:cNvPr>
          <p:cNvSpPr>
            <a:spLocks noGrp="1"/>
          </p:cNvSpPr>
          <p:nvPr>
            <p:ph type="sldNum" sz="quarter" idx="12"/>
          </p:nvPr>
        </p:nvSpPr>
        <p:spPr/>
        <p:txBody>
          <a:bodyPr/>
          <a:lstStyle/>
          <a:p>
            <a:fld id="{E7EBE358-687F-43DD-86FE-3F5D6FF91DF9}" type="slidenum">
              <a:rPr lang="da-DK" smtClean="0"/>
              <a:t>‹nr.›</a:t>
            </a:fld>
            <a:endParaRPr lang="da-DK"/>
          </a:p>
        </p:txBody>
      </p:sp>
    </p:spTree>
    <p:extLst>
      <p:ext uri="{BB962C8B-B14F-4D97-AF65-F5344CB8AC3E}">
        <p14:creationId xmlns:p14="http://schemas.microsoft.com/office/powerpoint/2010/main" val="37613093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E3AEB662-4CFD-B6CF-6577-98E260749D11}"/>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01564787-CF89-9CEF-BF62-3199C04391FB}"/>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63797D58-8FB1-E2AD-A91B-ADC3D0A9AE15}"/>
              </a:ext>
            </a:extLst>
          </p:cNvPr>
          <p:cNvSpPr>
            <a:spLocks noGrp="1"/>
          </p:cNvSpPr>
          <p:nvPr>
            <p:ph type="dt" sz="half" idx="10"/>
          </p:nvPr>
        </p:nvSpPr>
        <p:spPr/>
        <p:txBody>
          <a:bodyPr/>
          <a:lstStyle/>
          <a:p>
            <a:fld id="{C54F8E97-C783-47DF-BAF3-6EC63E74B4F6}" type="datetimeFigureOut">
              <a:rPr lang="da-DK" smtClean="0"/>
              <a:t>09-09-2026</a:t>
            </a:fld>
            <a:endParaRPr lang="da-DK"/>
          </a:p>
        </p:txBody>
      </p:sp>
      <p:sp>
        <p:nvSpPr>
          <p:cNvPr id="5" name="Pladsholder til sidefod 4">
            <a:extLst>
              <a:ext uri="{FF2B5EF4-FFF2-40B4-BE49-F238E27FC236}">
                <a16:creationId xmlns:a16="http://schemas.microsoft.com/office/drawing/2014/main" id="{9845A4D5-3E68-6FD8-A80C-A9C7FC53031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AC6B3A81-7079-91D8-8BCC-B24AC131745E}"/>
              </a:ext>
            </a:extLst>
          </p:cNvPr>
          <p:cNvSpPr>
            <a:spLocks noGrp="1"/>
          </p:cNvSpPr>
          <p:nvPr>
            <p:ph type="sldNum" sz="quarter" idx="12"/>
          </p:nvPr>
        </p:nvSpPr>
        <p:spPr/>
        <p:txBody>
          <a:bodyPr/>
          <a:lstStyle/>
          <a:p>
            <a:fld id="{E7EBE358-687F-43DD-86FE-3F5D6FF91DF9}" type="slidenum">
              <a:rPr lang="da-DK" smtClean="0"/>
              <a:t>‹nr.›</a:t>
            </a:fld>
            <a:endParaRPr lang="da-DK"/>
          </a:p>
        </p:txBody>
      </p:sp>
    </p:spTree>
    <p:extLst>
      <p:ext uri="{BB962C8B-B14F-4D97-AF65-F5344CB8AC3E}">
        <p14:creationId xmlns:p14="http://schemas.microsoft.com/office/powerpoint/2010/main" val="2682870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259536E5-98DD-2716-A3CC-6F14710067A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D7F24EA4-82BD-7BC8-BA51-97F9A851A8B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83F86A5B-5B62-5816-CDA6-2474ED9322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54F8E97-C783-47DF-BAF3-6EC63E74B4F6}" type="datetimeFigureOut">
              <a:rPr lang="da-DK" smtClean="0"/>
              <a:t>09-09-2026</a:t>
            </a:fld>
            <a:endParaRPr lang="da-DK"/>
          </a:p>
        </p:txBody>
      </p:sp>
      <p:sp>
        <p:nvSpPr>
          <p:cNvPr id="5" name="Pladsholder til sidefod 4">
            <a:extLst>
              <a:ext uri="{FF2B5EF4-FFF2-40B4-BE49-F238E27FC236}">
                <a16:creationId xmlns:a16="http://schemas.microsoft.com/office/drawing/2014/main" id="{A8D91D00-AEA4-2FD0-A99C-2DA3EEE1E60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Pladsholder til slidenummer 5">
            <a:extLst>
              <a:ext uri="{FF2B5EF4-FFF2-40B4-BE49-F238E27FC236}">
                <a16:creationId xmlns:a16="http://schemas.microsoft.com/office/drawing/2014/main" id="{153DB0B5-4D6A-FE6F-F03B-0B8C598729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7EBE358-687F-43DD-86FE-3F5D6FF91DF9}" type="slidenum">
              <a:rPr lang="da-DK" smtClean="0"/>
              <a:t>‹nr.›</a:t>
            </a:fld>
            <a:endParaRPr lang="da-DK"/>
          </a:p>
        </p:txBody>
      </p:sp>
    </p:spTree>
    <p:extLst>
      <p:ext uri="{BB962C8B-B14F-4D97-AF65-F5344CB8AC3E}">
        <p14:creationId xmlns:p14="http://schemas.microsoft.com/office/powerpoint/2010/main" val="39802170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regionsyddanmark.dk/fagfolk/det-naere-sundhedsvaesen/samarbejdsaftaler-og-forlobsprogrammer/samarbejdsaftaler-vedrorende-overgange/sam-bo/sam-bo-aftalen-samarbejde-om-borgerforlob"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regionsyddanmark.dk/fagfolk/det-naere-sundhedsvaesen/samarbejdsaftaler-og-forlobsprogrammer/samarbejdsaftaler-vedrorende-overgange/sam-bo/sam-bo-aftalen-samarbejde-om-borgerforlob"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studietube.dk/video/10696285/5iyy9vxcgqeibkatgev2mwdz3bhjrh4lunb5dhgo"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5CA896-F1BD-9C70-23CA-A4B3ED0FE58A}"/>
            </a:ext>
          </a:extLst>
        </p:cNvPr>
        <p:cNvGrpSpPr/>
        <p:nvPr/>
      </p:nvGrpSpPr>
      <p:grpSpPr>
        <a:xfrm>
          <a:off x="0" y="0"/>
          <a:ext cx="0" cy="0"/>
          <a:chOff x="0" y="0"/>
          <a:chExt cx="0" cy="0"/>
        </a:xfrm>
      </p:grpSpPr>
      <p:sp>
        <p:nvSpPr>
          <p:cNvPr id="5" name="Undertitel 4">
            <a:extLst>
              <a:ext uri="{FF2B5EF4-FFF2-40B4-BE49-F238E27FC236}">
                <a16:creationId xmlns:a16="http://schemas.microsoft.com/office/drawing/2014/main" id="{4FA17B76-6AF2-3EE8-B1C4-988B5C3DE6A7}"/>
              </a:ext>
            </a:extLst>
          </p:cNvPr>
          <p:cNvSpPr>
            <a:spLocks noGrp="1"/>
          </p:cNvSpPr>
          <p:nvPr>
            <p:ph type="subTitle" idx="1"/>
          </p:nvPr>
        </p:nvSpPr>
        <p:spPr>
          <a:xfrm>
            <a:off x="0" y="975360"/>
            <a:ext cx="12192000" cy="4114800"/>
          </a:xfrm>
          <a:solidFill>
            <a:schemeClr val="accent2">
              <a:lumMod val="20000"/>
              <a:lumOff val="80000"/>
            </a:schemeClr>
          </a:solidFill>
        </p:spPr>
        <p:txBody>
          <a:bodyPr>
            <a:normAutofit/>
          </a:bodyPr>
          <a:lstStyle/>
          <a:p>
            <a:endParaRPr lang="da-DK" sz="5400" b="1"/>
          </a:p>
          <a:p>
            <a:r>
              <a:rPr lang="da-DK" sz="5400" b="1"/>
              <a:t>Den innovative transferopgave</a:t>
            </a:r>
          </a:p>
          <a:p>
            <a:br>
              <a:rPr lang="da-DK" sz="5400" b="1"/>
            </a:br>
            <a:r>
              <a:rPr lang="da-DK" sz="4400" b="1"/>
              <a:t>3. oplæring</a:t>
            </a:r>
            <a:endParaRPr lang="da-DK" sz="5400"/>
          </a:p>
        </p:txBody>
      </p:sp>
      <p:sp>
        <p:nvSpPr>
          <p:cNvPr id="4" name="Tekstfelt 3">
            <a:extLst>
              <a:ext uri="{FF2B5EF4-FFF2-40B4-BE49-F238E27FC236}">
                <a16:creationId xmlns:a16="http://schemas.microsoft.com/office/drawing/2014/main" id="{C96C67A1-8F68-FD49-6821-DF932D0C1F2A}"/>
              </a:ext>
            </a:extLst>
          </p:cNvPr>
          <p:cNvSpPr txBox="1"/>
          <p:nvPr/>
        </p:nvSpPr>
        <p:spPr>
          <a:xfrm>
            <a:off x="10281920" y="172720"/>
            <a:ext cx="1838960" cy="369332"/>
          </a:xfrm>
          <a:prstGeom prst="rect">
            <a:avLst/>
          </a:prstGeom>
          <a:solidFill>
            <a:schemeClr val="tx1"/>
          </a:solidFill>
        </p:spPr>
        <p:txBody>
          <a:bodyPr wrap="square" rtlCol="0">
            <a:spAutoFit/>
          </a:bodyPr>
          <a:lstStyle/>
          <a:p>
            <a:pPr algn="ctr"/>
            <a:r>
              <a:rPr lang="da-DK">
                <a:solidFill>
                  <a:schemeClr val="bg1"/>
                </a:solidFill>
                <a:latin typeface="Raavi" panose="020B0502040204020203" pitchFamily="34" charset="0"/>
                <a:cs typeface="Raavi" panose="020B0502040204020203" pitchFamily="34" charset="0"/>
              </a:rPr>
              <a:t>DIGITECH</a:t>
            </a:r>
          </a:p>
        </p:txBody>
      </p:sp>
    </p:spTree>
    <p:extLst>
      <p:ext uri="{BB962C8B-B14F-4D97-AF65-F5344CB8AC3E}">
        <p14:creationId xmlns:p14="http://schemas.microsoft.com/office/powerpoint/2010/main" val="36785252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7B15F22E-CB06-8FFC-CBD9-C2BF8F572E41}"/>
              </a:ext>
            </a:extLst>
          </p:cNvPr>
          <p:cNvSpPr>
            <a:spLocks noGrp="1"/>
          </p:cNvSpPr>
          <p:nvPr>
            <p:ph idx="1"/>
          </p:nvPr>
        </p:nvSpPr>
        <p:spPr>
          <a:xfrm>
            <a:off x="0" y="1402081"/>
            <a:ext cx="12192000" cy="4064000"/>
          </a:xfrm>
          <a:solidFill>
            <a:schemeClr val="accent2">
              <a:lumMod val="20000"/>
              <a:lumOff val="80000"/>
            </a:schemeClr>
          </a:solidFill>
        </p:spPr>
        <p:txBody>
          <a:bodyPr>
            <a:normAutofit/>
          </a:bodyPr>
          <a:lstStyle/>
          <a:p>
            <a:r>
              <a:rPr lang="da-DK" b="1"/>
              <a:t>Formål</a:t>
            </a:r>
            <a:r>
              <a:rPr lang="da-DK"/>
              <a:t> </a:t>
            </a:r>
          </a:p>
          <a:p>
            <a:r>
              <a:rPr lang="da-DK" sz="2400"/>
              <a:t>Opgaven er med til at du, som social- og sundhedsassistentelev, reflekterer over dine opgaver og dit ansvars- og kompetenceområde i det tværprofessionelle og tværsektorielle samarbejde inden for rammerne af </a:t>
            </a:r>
            <a:r>
              <a:rPr lang="da-DK" sz="2400">
                <a:hlinkClick r:id="rId3"/>
              </a:rPr>
              <a:t>SAM:BO-aftalen </a:t>
            </a:r>
            <a:r>
              <a:rPr lang="da-DK" sz="2400"/>
              <a:t>2025. </a:t>
            </a:r>
          </a:p>
          <a:p>
            <a:pPr marL="0" indent="0">
              <a:buNone/>
            </a:pPr>
            <a:endParaRPr lang="da-DK" sz="2400"/>
          </a:p>
          <a:p>
            <a:r>
              <a:rPr lang="da-DK" sz="2400"/>
              <a:t>Du får som </a:t>
            </a:r>
            <a:r>
              <a:rPr lang="da-DK" sz="2400" err="1"/>
              <a:t>DigiTech</a:t>
            </a:r>
            <a:r>
              <a:rPr lang="da-DK" sz="2400"/>
              <a:t> elev mulighed for at udforske og forstå sektorovergange samt identificere problemstillinger i netop sektorovergangene og udvikle innovative løsninger hertil. Du vil blive opfordret til at tænke kreativt og være åben over for nye tilgange, mens du arbejder med at samle og præsentere dine ideer.</a:t>
            </a:r>
            <a:endParaRPr lang="da-DK" sz="2000"/>
          </a:p>
        </p:txBody>
      </p:sp>
      <p:sp>
        <p:nvSpPr>
          <p:cNvPr id="2" name="Titel 1">
            <a:extLst>
              <a:ext uri="{FF2B5EF4-FFF2-40B4-BE49-F238E27FC236}">
                <a16:creationId xmlns:a16="http://schemas.microsoft.com/office/drawing/2014/main" id="{5CC2EB6C-CF26-7E77-3DF6-5F077EF1EC04}"/>
              </a:ext>
            </a:extLst>
          </p:cNvPr>
          <p:cNvSpPr>
            <a:spLocks noGrp="1"/>
          </p:cNvSpPr>
          <p:nvPr>
            <p:ph type="title"/>
          </p:nvPr>
        </p:nvSpPr>
        <p:spPr>
          <a:xfrm>
            <a:off x="838200" y="1"/>
            <a:ext cx="10515600" cy="1818640"/>
          </a:xfrm>
        </p:spPr>
        <p:txBody>
          <a:bodyPr/>
          <a:lstStyle/>
          <a:p>
            <a:r>
              <a:rPr lang="da-DK" b="1"/>
              <a:t>Den innovative transferopgave </a:t>
            </a:r>
          </a:p>
        </p:txBody>
      </p:sp>
      <p:sp>
        <p:nvSpPr>
          <p:cNvPr id="4" name="Tekstfelt 3">
            <a:extLst>
              <a:ext uri="{FF2B5EF4-FFF2-40B4-BE49-F238E27FC236}">
                <a16:creationId xmlns:a16="http://schemas.microsoft.com/office/drawing/2014/main" id="{7C5BC96B-ED0C-D166-9D82-6C17127EB76C}"/>
              </a:ext>
            </a:extLst>
          </p:cNvPr>
          <p:cNvSpPr txBox="1"/>
          <p:nvPr/>
        </p:nvSpPr>
        <p:spPr>
          <a:xfrm>
            <a:off x="10281920" y="172720"/>
            <a:ext cx="1838960" cy="369332"/>
          </a:xfrm>
          <a:prstGeom prst="rect">
            <a:avLst/>
          </a:prstGeom>
          <a:solidFill>
            <a:schemeClr val="tx1"/>
          </a:solidFill>
        </p:spPr>
        <p:txBody>
          <a:bodyPr wrap="square" rtlCol="0">
            <a:spAutoFit/>
          </a:bodyPr>
          <a:lstStyle/>
          <a:p>
            <a:pPr algn="ctr"/>
            <a:r>
              <a:rPr lang="da-DK">
                <a:solidFill>
                  <a:schemeClr val="bg1"/>
                </a:solidFill>
                <a:latin typeface="Raavi" panose="020B0502040204020203" pitchFamily="34" charset="0"/>
                <a:cs typeface="Raavi" panose="020B0502040204020203" pitchFamily="34" charset="0"/>
              </a:rPr>
              <a:t>DIGITECH</a:t>
            </a:r>
          </a:p>
        </p:txBody>
      </p:sp>
    </p:spTree>
    <p:extLst>
      <p:ext uri="{BB962C8B-B14F-4D97-AF65-F5344CB8AC3E}">
        <p14:creationId xmlns:p14="http://schemas.microsoft.com/office/powerpoint/2010/main" val="5755992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BC8A0A-4E2B-3993-2392-B70549989B42}"/>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9C40408E-ED4F-A27E-95C7-23BFA0FC6BB7}"/>
              </a:ext>
            </a:extLst>
          </p:cNvPr>
          <p:cNvSpPr>
            <a:spLocks noGrp="1"/>
          </p:cNvSpPr>
          <p:nvPr>
            <p:ph type="title"/>
          </p:nvPr>
        </p:nvSpPr>
        <p:spPr>
          <a:xfrm>
            <a:off x="838200" y="172721"/>
            <a:ext cx="8641080" cy="1517968"/>
          </a:xfrm>
        </p:spPr>
        <p:txBody>
          <a:bodyPr/>
          <a:lstStyle/>
          <a:p>
            <a:r>
              <a:rPr lang="da-DK" b="1"/>
              <a:t>Intro til opgaven</a:t>
            </a:r>
          </a:p>
        </p:txBody>
      </p:sp>
      <p:sp>
        <p:nvSpPr>
          <p:cNvPr id="5" name="Pladsholder til indhold 4">
            <a:extLst>
              <a:ext uri="{FF2B5EF4-FFF2-40B4-BE49-F238E27FC236}">
                <a16:creationId xmlns:a16="http://schemas.microsoft.com/office/drawing/2014/main" id="{A76ECFB2-E94C-7F1C-C32F-60A520FC1B14}"/>
              </a:ext>
            </a:extLst>
          </p:cNvPr>
          <p:cNvSpPr>
            <a:spLocks noGrp="1"/>
          </p:cNvSpPr>
          <p:nvPr>
            <p:ph idx="1"/>
          </p:nvPr>
        </p:nvSpPr>
        <p:spPr>
          <a:xfrm>
            <a:off x="0" y="1426464"/>
            <a:ext cx="12192000" cy="4750499"/>
          </a:xfrm>
          <a:solidFill>
            <a:srgbClr val="CEF8E1"/>
          </a:solidFill>
        </p:spPr>
        <p:txBody>
          <a:bodyPr/>
          <a:lstStyle/>
          <a:p>
            <a:pPr fontAlgn="base"/>
            <a:r>
              <a:rPr lang="da-DK" b="1"/>
              <a:t>I din 3. oplæringsperiode skal du:</a:t>
            </a:r>
            <a:r>
              <a:rPr lang="en-US"/>
              <a:t>​</a:t>
            </a:r>
          </a:p>
          <a:p>
            <a:pPr fontAlgn="base"/>
            <a:r>
              <a:rPr lang="da-DK"/>
              <a:t>skabe sammenhæng mellem teori og praksis</a:t>
            </a:r>
            <a:r>
              <a:rPr lang="en-US"/>
              <a:t>​</a:t>
            </a:r>
          </a:p>
          <a:p>
            <a:pPr fontAlgn="base"/>
            <a:r>
              <a:rPr lang="da-DK"/>
              <a:t>skabe sammenhæng mellem sektorerne ​</a:t>
            </a:r>
          </a:p>
          <a:p>
            <a:pPr fontAlgn="base"/>
            <a:r>
              <a:rPr lang="da-DK"/>
              <a:t>anvende det lærte fra borger/patient til patient/borger.</a:t>
            </a:r>
            <a:r>
              <a:rPr lang="en-US"/>
              <a:t>​</a:t>
            </a:r>
          </a:p>
          <a:p>
            <a:pPr fontAlgn="base"/>
            <a:r>
              <a:rPr lang="da-DK"/>
              <a:t>koordinere og indgå i samarbejdet om en borgers/patients behov for tværprofessionel og tværsektoriel indsats, herunder selvstændigt indlede, afslutte og dokumentere en social- og sundhedsfaglig ydelse i relation til modtagelse, indlæggelse, udskrivning og hjemkomst</a:t>
            </a:r>
          </a:p>
          <a:p>
            <a:pPr fontAlgn="base"/>
            <a:endParaRPr lang="en-US"/>
          </a:p>
          <a:p>
            <a:endParaRPr lang="da-DK"/>
          </a:p>
        </p:txBody>
      </p:sp>
      <p:sp>
        <p:nvSpPr>
          <p:cNvPr id="6" name="Tekstfelt 5">
            <a:extLst>
              <a:ext uri="{FF2B5EF4-FFF2-40B4-BE49-F238E27FC236}">
                <a16:creationId xmlns:a16="http://schemas.microsoft.com/office/drawing/2014/main" id="{A5550C45-07F5-FDAE-9D2A-112DD857DA14}"/>
              </a:ext>
            </a:extLst>
          </p:cNvPr>
          <p:cNvSpPr txBox="1"/>
          <p:nvPr/>
        </p:nvSpPr>
        <p:spPr>
          <a:xfrm>
            <a:off x="10281920" y="172720"/>
            <a:ext cx="1838960" cy="369332"/>
          </a:xfrm>
          <a:prstGeom prst="rect">
            <a:avLst/>
          </a:prstGeom>
          <a:solidFill>
            <a:schemeClr val="tx1"/>
          </a:solidFill>
        </p:spPr>
        <p:txBody>
          <a:bodyPr wrap="square" rtlCol="0">
            <a:spAutoFit/>
          </a:bodyPr>
          <a:lstStyle/>
          <a:p>
            <a:pPr algn="ctr"/>
            <a:r>
              <a:rPr lang="da-DK">
                <a:solidFill>
                  <a:schemeClr val="bg1"/>
                </a:solidFill>
                <a:latin typeface="Raavi" panose="020B0502040204020203" pitchFamily="34" charset="0"/>
                <a:cs typeface="Raavi" panose="020B0502040204020203" pitchFamily="34" charset="0"/>
              </a:rPr>
              <a:t>DIGITECH</a:t>
            </a:r>
          </a:p>
        </p:txBody>
      </p:sp>
    </p:spTree>
    <p:extLst>
      <p:ext uri="{BB962C8B-B14F-4D97-AF65-F5344CB8AC3E}">
        <p14:creationId xmlns:p14="http://schemas.microsoft.com/office/powerpoint/2010/main" val="30475462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4FFABD1E-48CE-9CAE-D659-D3CA0CD06F74}"/>
              </a:ext>
            </a:extLst>
          </p:cNvPr>
          <p:cNvSpPr>
            <a:spLocks noGrp="1"/>
          </p:cNvSpPr>
          <p:nvPr>
            <p:ph type="title"/>
          </p:nvPr>
        </p:nvSpPr>
        <p:spPr/>
        <p:txBody>
          <a:bodyPr/>
          <a:lstStyle/>
          <a:p>
            <a:r>
              <a:rPr lang="da-DK" b="1"/>
              <a:t>Grundprincipperne for SAM:BO 2025</a:t>
            </a:r>
          </a:p>
        </p:txBody>
      </p:sp>
      <p:sp>
        <p:nvSpPr>
          <p:cNvPr id="5" name="Pladsholder til indhold 4">
            <a:extLst>
              <a:ext uri="{FF2B5EF4-FFF2-40B4-BE49-F238E27FC236}">
                <a16:creationId xmlns:a16="http://schemas.microsoft.com/office/drawing/2014/main" id="{6B025C12-B802-E998-E53E-49150AC1029E}"/>
              </a:ext>
            </a:extLst>
          </p:cNvPr>
          <p:cNvSpPr>
            <a:spLocks noGrp="1"/>
          </p:cNvSpPr>
          <p:nvPr>
            <p:ph idx="1"/>
          </p:nvPr>
        </p:nvSpPr>
        <p:spPr>
          <a:xfrm>
            <a:off x="0" y="1426465"/>
            <a:ext cx="12192000" cy="4202176"/>
          </a:xfrm>
          <a:solidFill>
            <a:srgbClr val="CEF8E1"/>
          </a:solidFill>
        </p:spPr>
        <p:txBody>
          <a:bodyPr/>
          <a:lstStyle/>
          <a:p>
            <a:r>
              <a:rPr lang="da-DK" b="1"/>
              <a:t>Grundprincipper i SAM:BO 2025</a:t>
            </a:r>
            <a:endParaRPr lang="da-DK"/>
          </a:p>
          <a:p>
            <a:r>
              <a:rPr lang="da-DK"/>
              <a:t>1. Vi involverer borgeren gennem hele forløbet</a:t>
            </a:r>
          </a:p>
          <a:p>
            <a:r>
              <a:rPr lang="da-DK"/>
              <a:t>2. Vi indgår i løbende dialog med hinanden gennem hele borgerforløbet</a:t>
            </a:r>
          </a:p>
          <a:p>
            <a:r>
              <a:rPr lang="da-DK"/>
              <a:t>3. Vi er kollegaer på tværs og understøtter hinandens faglighed </a:t>
            </a:r>
          </a:p>
          <a:p>
            <a:endParaRPr lang="da-DK"/>
          </a:p>
          <a:p>
            <a:r>
              <a:rPr lang="da-DK"/>
              <a:t>Transferopgaven skal bidrage til, at du får forståelse for vigtigheden af, at borgeren føler sig involveret, tryg og oplever gode og sammenhængende borgerforløb. God kommunikation og godt samarbejde er grundstenene i en bedre borgeroplevet sektorovergang.</a:t>
            </a:r>
          </a:p>
          <a:p>
            <a:endParaRPr lang="da-DK"/>
          </a:p>
          <a:p>
            <a:pPr marL="0" indent="0" fontAlgn="base">
              <a:buNone/>
            </a:pPr>
            <a:endParaRPr lang="da-DK"/>
          </a:p>
        </p:txBody>
      </p:sp>
      <p:sp>
        <p:nvSpPr>
          <p:cNvPr id="6" name="Tekstfelt 5">
            <a:extLst>
              <a:ext uri="{FF2B5EF4-FFF2-40B4-BE49-F238E27FC236}">
                <a16:creationId xmlns:a16="http://schemas.microsoft.com/office/drawing/2014/main" id="{A858EC35-E084-FFED-515B-7AD2115E948F}"/>
              </a:ext>
            </a:extLst>
          </p:cNvPr>
          <p:cNvSpPr txBox="1"/>
          <p:nvPr/>
        </p:nvSpPr>
        <p:spPr>
          <a:xfrm>
            <a:off x="10281920" y="172720"/>
            <a:ext cx="1838960" cy="369332"/>
          </a:xfrm>
          <a:prstGeom prst="rect">
            <a:avLst/>
          </a:prstGeom>
          <a:solidFill>
            <a:schemeClr val="tx1"/>
          </a:solidFill>
        </p:spPr>
        <p:txBody>
          <a:bodyPr wrap="square" rtlCol="0">
            <a:spAutoFit/>
          </a:bodyPr>
          <a:lstStyle/>
          <a:p>
            <a:pPr algn="ctr"/>
            <a:r>
              <a:rPr lang="da-DK">
                <a:solidFill>
                  <a:schemeClr val="bg1"/>
                </a:solidFill>
                <a:latin typeface="Raavi" panose="020B0502040204020203" pitchFamily="34" charset="0"/>
                <a:cs typeface="Raavi" panose="020B0502040204020203" pitchFamily="34" charset="0"/>
              </a:rPr>
              <a:t>DIGITECH</a:t>
            </a:r>
          </a:p>
        </p:txBody>
      </p:sp>
      <p:sp>
        <p:nvSpPr>
          <p:cNvPr id="7" name="Tekstfelt 6">
            <a:extLst>
              <a:ext uri="{FF2B5EF4-FFF2-40B4-BE49-F238E27FC236}">
                <a16:creationId xmlns:a16="http://schemas.microsoft.com/office/drawing/2014/main" id="{0308BAD3-DBD3-61D4-8F86-530E712335FB}"/>
              </a:ext>
            </a:extLst>
          </p:cNvPr>
          <p:cNvSpPr txBox="1"/>
          <p:nvPr/>
        </p:nvSpPr>
        <p:spPr>
          <a:xfrm>
            <a:off x="9936480" y="5842000"/>
            <a:ext cx="1737360" cy="461665"/>
          </a:xfrm>
          <a:prstGeom prst="rect">
            <a:avLst/>
          </a:prstGeom>
          <a:noFill/>
        </p:spPr>
        <p:txBody>
          <a:bodyPr wrap="square" rtlCol="0">
            <a:spAutoFit/>
          </a:bodyPr>
          <a:lstStyle/>
          <a:p>
            <a:r>
              <a:rPr lang="da-DK" sz="2400">
                <a:hlinkClick r:id="rId2"/>
              </a:rPr>
              <a:t>SAM:BO </a:t>
            </a:r>
            <a:endParaRPr lang="da-DK" sz="2400"/>
          </a:p>
        </p:txBody>
      </p:sp>
    </p:spTree>
    <p:extLst>
      <p:ext uri="{BB962C8B-B14F-4D97-AF65-F5344CB8AC3E}">
        <p14:creationId xmlns:p14="http://schemas.microsoft.com/office/powerpoint/2010/main" val="7847574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C5F628-D709-ED16-A42A-0A474AB2463C}"/>
            </a:ext>
          </a:extLst>
        </p:cNvPr>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912C0CE0-299A-E7E4-F4EF-49447BF280FA}"/>
              </a:ext>
            </a:extLst>
          </p:cNvPr>
          <p:cNvSpPr>
            <a:spLocks noGrp="1"/>
          </p:cNvSpPr>
          <p:nvPr>
            <p:ph idx="1"/>
          </p:nvPr>
        </p:nvSpPr>
        <p:spPr>
          <a:xfrm>
            <a:off x="0" y="1402081"/>
            <a:ext cx="12192000" cy="4064000"/>
          </a:xfrm>
          <a:solidFill>
            <a:schemeClr val="accent2">
              <a:lumMod val="20000"/>
              <a:lumOff val="80000"/>
            </a:schemeClr>
          </a:solidFill>
        </p:spPr>
        <p:txBody>
          <a:bodyPr>
            <a:normAutofit fontScale="92500"/>
          </a:bodyPr>
          <a:lstStyle/>
          <a:p>
            <a:pPr marL="0" indent="0">
              <a:buNone/>
            </a:pPr>
            <a:r>
              <a:rPr lang="da-DK" sz="2400"/>
              <a:t>  </a:t>
            </a:r>
          </a:p>
          <a:p>
            <a:r>
              <a:rPr lang="da-DK" sz="2400"/>
              <a:t>I den innovative transferopgave arbejder du med mål 13 og 15. Derudover skal du synliggøre, hvilke andre mål du anvender i opgaven. </a:t>
            </a:r>
          </a:p>
          <a:p>
            <a:pPr marL="0" indent="0">
              <a:buNone/>
            </a:pPr>
            <a:endParaRPr lang="da-DK" sz="2400"/>
          </a:p>
          <a:p>
            <a:r>
              <a:rPr lang="da-DK" sz="2400" i="1"/>
              <a:t>Eleven kan koordinere og indgå i samarbejdet om en borgers/patients behov for tværprofessionel og tværsektoriel indsats, herunder selvstændigt indlede, afslutte og dokumentere en social- og sundhedsfaglig ydelse i relation til modtagelse, indlæggelse, udskrivning og hjemkomst (jf. mål 15) </a:t>
            </a:r>
            <a:r>
              <a:rPr lang="da-DK" sz="2400"/>
              <a:t> </a:t>
            </a:r>
          </a:p>
          <a:p>
            <a:endParaRPr lang="da-DK" sz="2400"/>
          </a:p>
          <a:p>
            <a:r>
              <a:rPr lang="da-DK" sz="2400" i="1"/>
              <a:t>Eleven kan selvstændigt kommunikere og dokumentere faglige handlinger i relevante dokumentationssystemer med henblik på at understøtte patientsikre overgange og kontinuitet i det samlede borger/patientforløb og øge den borger-/patientoplevede kvalitet (jf. mål 13)</a:t>
            </a:r>
          </a:p>
          <a:p>
            <a:endParaRPr lang="da-DK" sz="2400" i="1"/>
          </a:p>
          <a:p>
            <a:endParaRPr lang="da-DK" sz="2000"/>
          </a:p>
        </p:txBody>
      </p:sp>
      <p:sp>
        <p:nvSpPr>
          <p:cNvPr id="2" name="Titel 1">
            <a:extLst>
              <a:ext uri="{FF2B5EF4-FFF2-40B4-BE49-F238E27FC236}">
                <a16:creationId xmlns:a16="http://schemas.microsoft.com/office/drawing/2014/main" id="{21D54E84-B8AB-A4F1-9A0F-478F279247AB}"/>
              </a:ext>
            </a:extLst>
          </p:cNvPr>
          <p:cNvSpPr>
            <a:spLocks noGrp="1"/>
          </p:cNvSpPr>
          <p:nvPr>
            <p:ph type="title"/>
          </p:nvPr>
        </p:nvSpPr>
        <p:spPr>
          <a:xfrm>
            <a:off x="838200" y="1"/>
            <a:ext cx="10515600" cy="1818640"/>
          </a:xfrm>
        </p:spPr>
        <p:txBody>
          <a:bodyPr/>
          <a:lstStyle/>
          <a:p>
            <a:r>
              <a:rPr lang="da-DK" b="1"/>
              <a:t>Mål, der indgår i transferopgaven</a:t>
            </a:r>
          </a:p>
        </p:txBody>
      </p:sp>
      <p:sp>
        <p:nvSpPr>
          <p:cNvPr id="4" name="Tekstfelt 3">
            <a:extLst>
              <a:ext uri="{FF2B5EF4-FFF2-40B4-BE49-F238E27FC236}">
                <a16:creationId xmlns:a16="http://schemas.microsoft.com/office/drawing/2014/main" id="{1AB8A57A-2191-B361-D0AE-25C82327FFAE}"/>
              </a:ext>
            </a:extLst>
          </p:cNvPr>
          <p:cNvSpPr txBox="1"/>
          <p:nvPr/>
        </p:nvSpPr>
        <p:spPr>
          <a:xfrm>
            <a:off x="10281920" y="172720"/>
            <a:ext cx="1838960" cy="369332"/>
          </a:xfrm>
          <a:prstGeom prst="rect">
            <a:avLst/>
          </a:prstGeom>
          <a:solidFill>
            <a:schemeClr val="tx1"/>
          </a:solidFill>
        </p:spPr>
        <p:txBody>
          <a:bodyPr wrap="square" rtlCol="0">
            <a:spAutoFit/>
          </a:bodyPr>
          <a:lstStyle/>
          <a:p>
            <a:pPr algn="ctr"/>
            <a:r>
              <a:rPr lang="da-DK">
                <a:solidFill>
                  <a:schemeClr val="bg1"/>
                </a:solidFill>
                <a:latin typeface="Raavi" panose="020B0502040204020203" pitchFamily="34" charset="0"/>
                <a:cs typeface="Raavi" panose="020B0502040204020203" pitchFamily="34" charset="0"/>
              </a:rPr>
              <a:t>DIGITECH</a:t>
            </a:r>
          </a:p>
        </p:txBody>
      </p:sp>
    </p:spTree>
    <p:extLst>
      <p:ext uri="{BB962C8B-B14F-4D97-AF65-F5344CB8AC3E}">
        <p14:creationId xmlns:p14="http://schemas.microsoft.com/office/powerpoint/2010/main" val="14180615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E43F44-59C1-C93C-81DD-28718AC85125}"/>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807C1C06-F06B-C1C3-9B44-F7EA905107DD}"/>
              </a:ext>
            </a:extLst>
          </p:cNvPr>
          <p:cNvSpPr>
            <a:spLocks noGrp="1"/>
          </p:cNvSpPr>
          <p:nvPr>
            <p:ph type="title"/>
          </p:nvPr>
        </p:nvSpPr>
        <p:spPr>
          <a:xfrm>
            <a:off x="477520" y="365125"/>
            <a:ext cx="10876280" cy="1325563"/>
          </a:xfrm>
        </p:spPr>
        <p:txBody>
          <a:bodyPr>
            <a:normAutofit/>
          </a:bodyPr>
          <a:lstStyle/>
          <a:p>
            <a:r>
              <a:rPr lang="da-DK" sz="3600" b="1"/>
              <a:t>Beskrivelse af forløbet – Den innovative transferopgave </a:t>
            </a:r>
          </a:p>
        </p:txBody>
      </p:sp>
      <p:sp>
        <p:nvSpPr>
          <p:cNvPr id="5" name="Pladsholder til indhold 4">
            <a:extLst>
              <a:ext uri="{FF2B5EF4-FFF2-40B4-BE49-F238E27FC236}">
                <a16:creationId xmlns:a16="http://schemas.microsoft.com/office/drawing/2014/main" id="{8DB88033-121A-D9AA-67C2-A80F7A0BEB7B}"/>
              </a:ext>
            </a:extLst>
          </p:cNvPr>
          <p:cNvSpPr>
            <a:spLocks noGrp="1"/>
          </p:cNvSpPr>
          <p:nvPr>
            <p:ph idx="1"/>
          </p:nvPr>
        </p:nvSpPr>
        <p:spPr>
          <a:xfrm>
            <a:off x="0" y="1426465"/>
            <a:ext cx="12192000" cy="4202176"/>
          </a:xfrm>
          <a:solidFill>
            <a:srgbClr val="CEF8E1"/>
          </a:solidFill>
        </p:spPr>
        <p:txBody>
          <a:bodyPr>
            <a:normAutofit/>
          </a:bodyPr>
          <a:lstStyle/>
          <a:p>
            <a:r>
              <a:rPr lang="da-DK" sz="2400" dirty="0"/>
              <a:t>Opgaven består samlet af 3 dele og forløber over:</a:t>
            </a:r>
          </a:p>
          <a:p>
            <a:pPr lvl="1"/>
            <a:r>
              <a:rPr lang="da-DK" sz="2000" dirty="0"/>
              <a:t>Primær oplæring 3A </a:t>
            </a:r>
          </a:p>
          <a:p>
            <a:pPr lvl="1"/>
            <a:r>
              <a:rPr lang="da-DK" sz="2000" dirty="0"/>
              <a:t>Sekundær (somatisk) oplæring 3B </a:t>
            </a:r>
          </a:p>
          <a:p>
            <a:pPr lvl="1"/>
            <a:r>
              <a:rPr lang="da-DK" sz="2000" dirty="0"/>
              <a:t>Primær oplæring 3C </a:t>
            </a:r>
          </a:p>
          <a:p>
            <a:pPr lvl="0"/>
            <a:r>
              <a:rPr lang="da-DK" sz="2400" dirty="0"/>
              <a:t>Igennem hele forløbet og i din præsentation bruger du den innovative model – Double </a:t>
            </a:r>
            <a:r>
              <a:rPr lang="da-DK" sz="2400" dirty="0" err="1"/>
              <a:t>diamond</a:t>
            </a:r>
            <a:r>
              <a:rPr lang="da-DK" sz="2400" dirty="0"/>
              <a:t> for at styre din innovative proces. </a:t>
            </a:r>
          </a:p>
          <a:p>
            <a:pPr lvl="0"/>
            <a:r>
              <a:rPr lang="da-DK" sz="2400" dirty="0"/>
              <a:t>Dit produkt ender i oplæring 3c med at være en </a:t>
            </a:r>
            <a:r>
              <a:rPr lang="da-DK" sz="2400" dirty="0" err="1"/>
              <a:t>Mock</a:t>
            </a:r>
            <a:r>
              <a:rPr lang="da-DK" sz="2400" dirty="0"/>
              <a:t>-up, som viser dit løsningsforslag. En </a:t>
            </a:r>
            <a:r>
              <a:rPr lang="da-DK" sz="2400" dirty="0" err="1"/>
              <a:t>mock</a:t>
            </a:r>
            <a:r>
              <a:rPr lang="da-DK" sz="2400" dirty="0"/>
              <a:t>-up kan </a:t>
            </a:r>
            <a:r>
              <a:rPr lang="da-DK" sz="2400" dirty="0" err="1"/>
              <a:t>f.eks</a:t>
            </a:r>
            <a:r>
              <a:rPr lang="da-DK" sz="2400" dirty="0"/>
              <a:t> være en lydfil, en tegning, et </a:t>
            </a:r>
            <a:r>
              <a:rPr lang="da-DK" sz="2400" dirty="0" err="1"/>
              <a:t>powerpoint</a:t>
            </a:r>
            <a:r>
              <a:rPr lang="da-DK" sz="2400" dirty="0"/>
              <a:t>, model bygget i </a:t>
            </a:r>
            <a:r>
              <a:rPr lang="da-DK" sz="2400" dirty="0" err="1"/>
              <a:t>lego</a:t>
            </a:r>
            <a:r>
              <a:rPr lang="da-DK" sz="2400" dirty="0"/>
              <a:t> eller noget helt andet.</a:t>
            </a:r>
          </a:p>
          <a:p>
            <a:pPr marL="0" indent="0">
              <a:buNone/>
            </a:pPr>
            <a:endParaRPr lang="da-DK" dirty="0"/>
          </a:p>
          <a:p>
            <a:pPr marL="0" indent="0" fontAlgn="base">
              <a:buNone/>
            </a:pPr>
            <a:endParaRPr lang="da-DK" dirty="0"/>
          </a:p>
        </p:txBody>
      </p:sp>
      <p:sp>
        <p:nvSpPr>
          <p:cNvPr id="6" name="Tekstfelt 5">
            <a:extLst>
              <a:ext uri="{FF2B5EF4-FFF2-40B4-BE49-F238E27FC236}">
                <a16:creationId xmlns:a16="http://schemas.microsoft.com/office/drawing/2014/main" id="{A4EEADD2-19BE-DFF4-1B0F-3F186D0AA1DD}"/>
              </a:ext>
            </a:extLst>
          </p:cNvPr>
          <p:cNvSpPr txBox="1"/>
          <p:nvPr/>
        </p:nvSpPr>
        <p:spPr>
          <a:xfrm>
            <a:off x="10281920" y="172720"/>
            <a:ext cx="1838960" cy="369332"/>
          </a:xfrm>
          <a:prstGeom prst="rect">
            <a:avLst/>
          </a:prstGeom>
          <a:solidFill>
            <a:schemeClr val="tx1"/>
          </a:solidFill>
        </p:spPr>
        <p:txBody>
          <a:bodyPr wrap="square" rtlCol="0">
            <a:spAutoFit/>
          </a:bodyPr>
          <a:lstStyle/>
          <a:p>
            <a:pPr algn="ctr"/>
            <a:r>
              <a:rPr lang="da-DK">
                <a:solidFill>
                  <a:schemeClr val="bg1"/>
                </a:solidFill>
                <a:latin typeface="Raavi" panose="020B0502040204020203" pitchFamily="34" charset="0"/>
                <a:cs typeface="Raavi" panose="020B0502040204020203" pitchFamily="34" charset="0"/>
              </a:rPr>
              <a:t>DIGITECH</a:t>
            </a:r>
          </a:p>
        </p:txBody>
      </p:sp>
      <p:pic>
        <p:nvPicPr>
          <p:cNvPr id="3" name="Billede 2">
            <a:hlinkClick r:id="rId2"/>
            <a:extLst>
              <a:ext uri="{FF2B5EF4-FFF2-40B4-BE49-F238E27FC236}">
                <a16:creationId xmlns:a16="http://schemas.microsoft.com/office/drawing/2014/main" id="{DF5DA000-62CD-8AE4-C018-3C278020863C}"/>
              </a:ext>
            </a:extLst>
          </p:cNvPr>
          <p:cNvPicPr>
            <a:picLocks noChangeAspect="1"/>
          </p:cNvPicPr>
          <p:nvPr/>
        </p:nvPicPr>
        <p:blipFill>
          <a:blip r:embed="rId3"/>
          <a:stretch>
            <a:fillRect/>
          </a:stretch>
        </p:blipFill>
        <p:spPr>
          <a:xfrm>
            <a:off x="4734560" y="4395099"/>
            <a:ext cx="3967018" cy="2276070"/>
          </a:xfrm>
          <a:prstGeom prst="rect">
            <a:avLst/>
          </a:prstGeom>
        </p:spPr>
      </p:pic>
      <p:sp>
        <p:nvSpPr>
          <p:cNvPr id="8" name="Tekstfelt 7">
            <a:extLst>
              <a:ext uri="{FF2B5EF4-FFF2-40B4-BE49-F238E27FC236}">
                <a16:creationId xmlns:a16="http://schemas.microsoft.com/office/drawing/2014/main" id="{64689EC4-ACE3-EC80-762E-A1EFE74BCE15}"/>
              </a:ext>
            </a:extLst>
          </p:cNvPr>
          <p:cNvSpPr txBox="1"/>
          <p:nvPr/>
        </p:nvSpPr>
        <p:spPr>
          <a:xfrm>
            <a:off x="1737360" y="5305475"/>
            <a:ext cx="2743200" cy="923330"/>
          </a:xfrm>
          <a:prstGeom prst="rect">
            <a:avLst/>
          </a:prstGeom>
          <a:noFill/>
        </p:spPr>
        <p:txBody>
          <a:bodyPr wrap="square" rtlCol="0">
            <a:spAutoFit/>
          </a:bodyPr>
          <a:lstStyle/>
          <a:p>
            <a:r>
              <a:rPr lang="da-DK"/>
              <a:t>Tryk her og hør en gennemgang af Double </a:t>
            </a:r>
            <a:r>
              <a:rPr lang="da-DK" err="1"/>
              <a:t>diamond</a:t>
            </a:r>
            <a:endParaRPr lang="da-DK"/>
          </a:p>
        </p:txBody>
      </p:sp>
      <p:cxnSp>
        <p:nvCxnSpPr>
          <p:cNvPr id="10" name="Lige pilforbindelse 9">
            <a:extLst>
              <a:ext uri="{FF2B5EF4-FFF2-40B4-BE49-F238E27FC236}">
                <a16:creationId xmlns:a16="http://schemas.microsoft.com/office/drawing/2014/main" id="{FDB8A41E-44DF-2B7C-C490-5CDBF388A53D}"/>
              </a:ext>
            </a:extLst>
          </p:cNvPr>
          <p:cNvCxnSpPr/>
          <p:nvPr/>
        </p:nvCxnSpPr>
        <p:spPr>
          <a:xfrm>
            <a:off x="4064000" y="5533134"/>
            <a:ext cx="508000" cy="0"/>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17298176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4D7104-5C40-90F4-5922-54AA28BDA22C}"/>
            </a:ext>
          </a:extLst>
        </p:cNvPr>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D42D259B-209B-92AD-46D5-6B58FD099CBD}"/>
              </a:ext>
            </a:extLst>
          </p:cNvPr>
          <p:cNvSpPr>
            <a:spLocks noGrp="1"/>
          </p:cNvSpPr>
          <p:nvPr>
            <p:ph idx="1"/>
          </p:nvPr>
        </p:nvSpPr>
        <p:spPr>
          <a:xfrm>
            <a:off x="0" y="1402081"/>
            <a:ext cx="12192000" cy="4064000"/>
          </a:xfrm>
          <a:solidFill>
            <a:schemeClr val="accent2">
              <a:lumMod val="20000"/>
              <a:lumOff val="80000"/>
            </a:schemeClr>
          </a:solidFill>
        </p:spPr>
        <p:txBody>
          <a:bodyPr>
            <a:normAutofit fontScale="40000" lnSpcReduction="20000"/>
          </a:bodyPr>
          <a:lstStyle/>
          <a:p>
            <a:endParaRPr lang="da-DK" sz="2000"/>
          </a:p>
          <a:p>
            <a:r>
              <a:rPr lang="da-DK" sz="4400"/>
              <a:t>Du aftaler med din oplæringsvejleder hvornår og hvordan du skal præsentere dit arbejde med  den innovative transferopgave. </a:t>
            </a:r>
          </a:p>
          <a:p>
            <a:pPr lvl="1"/>
            <a:r>
              <a:rPr lang="da-DK" sz="4000"/>
              <a:t>I 3b skal du med udgangspunkt i fase 1 og 2 i Double </a:t>
            </a:r>
            <a:r>
              <a:rPr lang="da-DK" sz="4000" err="1"/>
              <a:t>diamond</a:t>
            </a:r>
            <a:r>
              <a:rPr lang="da-DK" sz="4000"/>
              <a:t> præsentere dine foreløbige refleksioner.</a:t>
            </a:r>
          </a:p>
          <a:p>
            <a:pPr lvl="1"/>
            <a:r>
              <a:rPr lang="da-DK" sz="4000"/>
              <a:t>I 3c er det fase 3 og 4 og den endelige ideudvikling der skal præsenteres som en </a:t>
            </a:r>
            <a:r>
              <a:rPr lang="da-DK" sz="4000" err="1"/>
              <a:t>Mock</a:t>
            </a:r>
            <a:r>
              <a:rPr lang="da-DK" sz="4000"/>
              <a:t>-up.</a:t>
            </a:r>
          </a:p>
          <a:p>
            <a:pPr marL="457200" lvl="1" indent="0">
              <a:buNone/>
            </a:pPr>
            <a:endParaRPr lang="da-DK" sz="4000"/>
          </a:p>
          <a:p>
            <a:r>
              <a:rPr lang="da-DK" sz="4400"/>
              <a:t>Du kan præsentere opgaven i forbindelse med undervisning i afdelingen, på et personalemøde eller lignende. Sørg for at præsentere for nogen, det er relevant for så du får mulighed for at dele din viden og refleksioner med f.eks. kollegaer og andre uddannelsessøgende.</a:t>
            </a:r>
          </a:p>
          <a:p>
            <a:endParaRPr lang="da-DK" sz="4400"/>
          </a:p>
          <a:p>
            <a:r>
              <a:rPr lang="da-DK" sz="4400"/>
              <a:t>Du har frit valg til formen af din præsentation. Du skal kunne argumentere for dit valg.</a:t>
            </a:r>
          </a:p>
          <a:p>
            <a:endParaRPr lang="da-DK" sz="4400"/>
          </a:p>
          <a:p>
            <a:r>
              <a:rPr lang="da-DK" sz="4400"/>
              <a:t>Du skal synliggøre, hvilke mål du har anvendt i din innovative transferopgave.</a:t>
            </a:r>
          </a:p>
          <a:p>
            <a:endParaRPr lang="da-DK" sz="4400"/>
          </a:p>
          <a:p>
            <a:r>
              <a:rPr lang="da-DK" sz="4400"/>
              <a:t>Du skal bruge maksimalt 10 minutter på præsentationen. </a:t>
            </a:r>
          </a:p>
          <a:p>
            <a:endParaRPr lang="da-DK" sz="2000"/>
          </a:p>
          <a:p>
            <a:endParaRPr lang="da-DK" sz="2000"/>
          </a:p>
        </p:txBody>
      </p:sp>
      <p:sp>
        <p:nvSpPr>
          <p:cNvPr id="4" name="Tekstfelt 3">
            <a:extLst>
              <a:ext uri="{FF2B5EF4-FFF2-40B4-BE49-F238E27FC236}">
                <a16:creationId xmlns:a16="http://schemas.microsoft.com/office/drawing/2014/main" id="{7D6F7592-79D2-2163-0142-F53BACC61EE4}"/>
              </a:ext>
            </a:extLst>
          </p:cNvPr>
          <p:cNvSpPr txBox="1"/>
          <p:nvPr/>
        </p:nvSpPr>
        <p:spPr>
          <a:xfrm>
            <a:off x="10281920" y="172720"/>
            <a:ext cx="1838960" cy="369332"/>
          </a:xfrm>
          <a:prstGeom prst="rect">
            <a:avLst/>
          </a:prstGeom>
          <a:solidFill>
            <a:schemeClr val="tx1"/>
          </a:solidFill>
        </p:spPr>
        <p:txBody>
          <a:bodyPr wrap="square" rtlCol="0">
            <a:spAutoFit/>
          </a:bodyPr>
          <a:lstStyle/>
          <a:p>
            <a:pPr algn="ctr"/>
            <a:r>
              <a:rPr lang="da-DK">
                <a:solidFill>
                  <a:schemeClr val="bg1"/>
                </a:solidFill>
                <a:latin typeface="Raavi" panose="020B0502040204020203" pitchFamily="34" charset="0"/>
                <a:cs typeface="Raavi" panose="020B0502040204020203" pitchFamily="34" charset="0"/>
              </a:rPr>
              <a:t>DIGITECH</a:t>
            </a:r>
          </a:p>
        </p:txBody>
      </p:sp>
      <p:sp>
        <p:nvSpPr>
          <p:cNvPr id="7" name="Titel 3">
            <a:extLst>
              <a:ext uri="{FF2B5EF4-FFF2-40B4-BE49-F238E27FC236}">
                <a16:creationId xmlns:a16="http://schemas.microsoft.com/office/drawing/2014/main" id="{0A967E7F-94C5-F236-3E45-3BC04D9C3FBA}"/>
              </a:ext>
            </a:extLst>
          </p:cNvPr>
          <p:cNvSpPr txBox="1">
            <a:spLocks/>
          </p:cNvSpPr>
          <p:nvPr/>
        </p:nvSpPr>
        <p:spPr>
          <a:xfrm>
            <a:off x="477520" y="357386"/>
            <a:ext cx="1087628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4000" b="1"/>
              <a:t>Præsentation – Den innovative transferopgave</a:t>
            </a:r>
          </a:p>
        </p:txBody>
      </p:sp>
    </p:spTree>
    <p:extLst>
      <p:ext uri="{BB962C8B-B14F-4D97-AF65-F5344CB8AC3E}">
        <p14:creationId xmlns:p14="http://schemas.microsoft.com/office/powerpoint/2010/main" val="41136864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58DF8B-01A3-61F4-69E6-69C402EBE0E4}"/>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39274CFC-9E44-2B15-5CE8-3891D3FD4E4F}"/>
              </a:ext>
            </a:extLst>
          </p:cNvPr>
          <p:cNvSpPr>
            <a:spLocks noGrp="1"/>
          </p:cNvSpPr>
          <p:nvPr>
            <p:ph type="title"/>
          </p:nvPr>
        </p:nvSpPr>
        <p:spPr/>
        <p:txBody>
          <a:bodyPr/>
          <a:lstStyle/>
          <a:p>
            <a:r>
              <a:rPr lang="da-DK" b="1"/>
              <a:t>Refleksionsspørgsmål for periode 3A</a:t>
            </a:r>
          </a:p>
        </p:txBody>
      </p:sp>
      <p:sp>
        <p:nvSpPr>
          <p:cNvPr id="6" name="Tekstfelt 5">
            <a:extLst>
              <a:ext uri="{FF2B5EF4-FFF2-40B4-BE49-F238E27FC236}">
                <a16:creationId xmlns:a16="http://schemas.microsoft.com/office/drawing/2014/main" id="{F985D37F-1CCF-20C0-A6CA-D593BE972920}"/>
              </a:ext>
            </a:extLst>
          </p:cNvPr>
          <p:cNvSpPr txBox="1"/>
          <p:nvPr/>
        </p:nvSpPr>
        <p:spPr>
          <a:xfrm>
            <a:off x="10281920" y="172720"/>
            <a:ext cx="1838960" cy="369332"/>
          </a:xfrm>
          <a:prstGeom prst="rect">
            <a:avLst/>
          </a:prstGeom>
          <a:solidFill>
            <a:schemeClr val="tx1"/>
          </a:solidFill>
        </p:spPr>
        <p:txBody>
          <a:bodyPr wrap="square" rtlCol="0">
            <a:spAutoFit/>
          </a:bodyPr>
          <a:lstStyle/>
          <a:p>
            <a:pPr algn="ctr"/>
            <a:r>
              <a:rPr lang="da-DK">
                <a:solidFill>
                  <a:schemeClr val="bg1"/>
                </a:solidFill>
                <a:latin typeface="Raavi" panose="020B0502040204020203" pitchFamily="34" charset="0"/>
                <a:cs typeface="Raavi" panose="020B0502040204020203" pitchFamily="34" charset="0"/>
              </a:rPr>
              <a:t>DIGITECH</a:t>
            </a:r>
          </a:p>
        </p:txBody>
      </p:sp>
      <p:graphicFrame>
        <p:nvGraphicFramePr>
          <p:cNvPr id="11" name="Pladsholder til indhold 10">
            <a:extLst>
              <a:ext uri="{FF2B5EF4-FFF2-40B4-BE49-F238E27FC236}">
                <a16:creationId xmlns:a16="http://schemas.microsoft.com/office/drawing/2014/main" id="{5F4C553F-FE5D-E8E7-225C-DED07BC42367}"/>
              </a:ext>
            </a:extLst>
          </p:cNvPr>
          <p:cNvGraphicFramePr>
            <a:graphicFrameLocks noGrp="1"/>
          </p:cNvGraphicFramePr>
          <p:nvPr>
            <p:ph idx="1"/>
            <p:extLst>
              <p:ext uri="{D42A27DB-BD31-4B8C-83A1-F6EECF244321}">
                <p14:modId xmlns:p14="http://schemas.microsoft.com/office/powerpoint/2010/main" val="1390443707"/>
              </p:ext>
            </p:extLst>
          </p:nvPr>
        </p:nvGraphicFramePr>
        <p:xfrm>
          <a:off x="838200" y="1690688"/>
          <a:ext cx="10198607" cy="4402300"/>
        </p:xfrm>
        <a:graphic>
          <a:graphicData uri="http://schemas.openxmlformats.org/drawingml/2006/table">
            <a:tbl>
              <a:tblPr firstRow="1" firstCol="1" bandRow="1"/>
              <a:tblGrid>
                <a:gridCol w="2228204">
                  <a:extLst>
                    <a:ext uri="{9D8B030D-6E8A-4147-A177-3AD203B41FA5}">
                      <a16:colId xmlns:a16="http://schemas.microsoft.com/office/drawing/2014/main" val="1721047798"/>
                    </a:ext>
                  </a:extLst>
                </a:gridCol>
                <a:gridCol w="7970403">
                  <a:extLst>
                    <a:ext uri="{9D8B030D-6E8A-4147-A177-3AD203B41FA5}">
                      <a16:colId xmlns:a16="http://schemas.microsoft.com/office/drawing/2014/main" val="1800306793"/>
                    </a:ext>
                  </a:extLst>
                </a:gridCol>
              </a:tblGrid>
              <a:tr h="836857">
                <a:tc gridSpan="2">
                  <a:txBody>
                    <a:bodyPr/>
                    <a:lstStyle/>
                    <a:p>
                      <a:pPr>
                        <a:lnSpc>
                          <a:spcPct val="107000"/>
                        </a:lnSpc>
                        <a:spcAft>
                          <a:spcPts val="800"/>
                        </a:spcAft>
                        <a:buNone/>
                      </a:pPr>
                      <a:r>
                        <a:rPr lang="da-DK" sz="12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Oplæringsperiode 3A </a:t>
                      </a:r>
                      <a:endParaRPr lang="da-DK"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da-DK" sz="12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Fokus er på borgerens forløb frem til indlæggelse/ambulant behandling eller undersøgelse i den sekundære sektor  </a:t>
                      </a:r>
                      <a:endParaRPr lang="da-DK"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da-DK"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da-DK"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hMerge="1">
                  <a:txBody>
                    <a:bodyPr/>
                    <a:lstStyle/>
                    <a:p>
                      <a:endParaRPr lang="da-DK"/>
                    </a:p>
                  </a:txBody>
                  <a:tcPr/>
                </a:tc>
                <a:extLst>
                  <a:ext uri="{0D108BD9-81ED-4DB2-BD59-A6C34878D82A}">
                    <a16:rowId xmlns:a16="http://schemas.microsoft.com/office/drawing/2014/main" val="1726898405"/>
                  </a:ext>
                </a:extLst>
              </a:tr>
              <a:tr h="1624496">
                <a:tc>
                  <a:txBody>
                    <a:bodyPr/>
                    <a:lstStyle/>
                    <a:p>
                      <a:pPr>
                        <a:lnSpc>
                          <a:spcPct val="107000"/>
                        </a:lnSpc>
                        <a:spcAft>
                          <a:spcPts val="800"/>
                        </a:spcAft>
                        <a:buNone/>
                      </a:pPr>
                      <a:r>
                        <a:rPr lang="da-DK" sz="12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da-DK"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da-DK" sz="12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Generelt</a:t>
                      </a:r>
                      <a:endParaRPr lang="da-DK"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R="23495">
                        <a:lnSpc>
                          <a:spcPct val="102000"/>
                        </a:lnSpc>
                        <a:spcAft>
                          <a:spcPts val="800"/>
                        </a:spcAft>
                        <a:buNone/>
                      </a:pPr>
                      <a:r>
                        <a:rPr lang="da-DK"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da-DK"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23495" lvl="0" indent="-342900">
                        <a:lnSpc>
                          <a:spcPct val="102000"/>
                        </a:lnSpc>
                        <a:buFont typeface="Symbol" panose="05050102010706020507" pitchFamily="18" charset="2"/>
                        <a:buChar char=""/>
                      </a:pPr>
                      <a:r>
                        <a:rPr lang="da-DK"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Hvad indeholder SAM:BO aftalen om kommunikation og samarbejde, når borgeren skal indlægges/til ambulant behandling eller undersøgelse i den sekundære sektor?</a:t>
                      </a:r>
                      <a:endParaRPr lang="da-DK"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23495" lvl="0" indent="-342900">
                        <a:lnSpc>
                          <a:spcPct val="106000"/>
                        </a:lnSpc>
                        <a:spcAft>
                          <a:spcPts val="845"/>
                        </a:spcAft>
                        <a:buFont typeface="Symbol" panose="05050102010706020507" pitchFamily="18" charset="2"/>
                        <a:buChar char=""/>
                      </a:pPr>
                      <a:r>
                        <a:rPr lang="da-DK"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Hvilke data, herunder data om borgerens helbred, almene tilstand, medicin og funktionsniveau, er vigtige at videregive til sekundær sektor? – og hvorfor?</a:t>
                      </a:r>
                      <a:endParaRPr lang="da-DK"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23495" lvl="0" indent="-342900">
                        <a:lnSpc>
                          <a:spcPct val="102000"/>
                        </a:lnSpc>
                        <a:spcAft>
                          <a:spcPts val="800"/>
                        </a:spcAft>
                        <a:buFont typeface="Symbol" panose="05050102010706020507" pitchFamily="18" charset="2"/>
                        <a:buChar char=""/>
                      </a:pPr>
                      <a:r>
                        <a:rPr lang="da-DK"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Hvad er dit ansvars- og kompetenceområde, når borgere skal indlæggelse/til ambulant behandling eller undersøgelse?</a:t>
                      </a:r>
                      <a:endParaRPr lang="da-DK"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29599891"/>
                  </a:ext>
                </a:extLst>
              </a:tr>
              <a:tr h="518567">
                <a:tc>
                  <a:txBody>
                    <a:bodyPr/>
                    <a:lstStyle/>
                    <a:p>
                      <a:pPr>
                        <a:lnSpc>
                          <a:spcPct val="107000"/>
                        </a:lnSpc>
                        <a:spcAft>
                          <a:spcPts val="800"/>
                        </a:spcAft>
                        <a:buNone/>
                      </a:pPr>
                      <a:r>
                        <a:rPr lang="da-DK"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da-DK"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a:lnSpc>
                          <a:spcPct val="107000"/>
                        </a:lnSpc>
                        <a:spcAft>
                          <a:spcPts val="800"/>
                        </a:spcAft>
                        <a:buNone/>
                      </a:pPr>
                      <a:r>
                        <a:rPr lang="da-DK"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da-DK"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extLst>
                  <a:ext uri="{0D108BD9-81ED-4DB2-BD59-A6C34878D82A}">
                    <a16:rowId xmlns:a16="http://schemas.microsoft.com/office/drawing/2014/main" val="2712764487"/>
                  </a:ext>
                </a:extLst>
              </a:tr>
              <a:tr h="1422380">
                <a:tc>
                  <a:txBody>
                    <a:bodyPr/>
                    <a:lstStyle/>
                    <a:p>
                      <a:pPr>
                        <a:lnSpc>
                          <a:spcPct val="107000"/>
                        </a:lnSpc>
                        <a:spcAft>
                          <a:spcPts val="800"/>
                        </a:spcAft>
                        <a:buNone/>
                      </a:pPr>
                      <a:r>
                        <a:rPr lang="da-DK" sz="12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da-DK"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da-DK" sz="12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 det konkrete borgerforløb</a:t>
                      </a:r>
                      <a:endParaRPr lang="da-DK"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nSpc>
                          <a:spcPct val="106000"/>
                        </a:lnSpc>
                        <a:spcAft>
                          <a:spcPts val="845"/>
                        </a:spcAft>
                        <a:buNone/>
                      </a:pPr>
                      <a:r>
                        <a:rPr lang="da-DK"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da-DK"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6000"/>
                        </a:lnSpc>
                        <a:spcAft>
                          <a:spcPts val="845"/>
                        </a:spcAft>
                        <a:buFont typeface="Symbol" panose="05050102010706020507" pitchFamily="18" charset="2"/>
                        <a:buChar char=""/>
                      </a:pPr>
                      <a:r>
                        <a:rPr lang="da-DK"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Hvordan blev borgerens behov og ønsker synlige ifm. indlæggelse/ambulant behandling eller undersøgelse?</a:t>
                      </a:r>
                      <a:endParaRPr lang="da-DK"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6000"/>
                        </a:lnSpc>
                        <a:spcAft>
                          <a:spcPts val="845"/>
                        </a:spcAft>
                        <a:buFont typeface="Symbol" panose="05050102010706020507" pitchFamily="18" charset="2"/>
                        <a:buChar char=""/>
                      </a:pPr>
                      <a:r>
                        <a:rPr lang="da-DK"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Hvordan blev borgeren og de pårørende inddraget i forløbet? </a:t>
                      </a:r>
                    </a:p>
                    <a:p>
                      <a:pPr marL="342900" lvl="0" indent="-342900">
                        <a:lnSpc>
                          <a:spcPct val="106000"/>
                        </a:lnSpc>
                        <a:spcAft>
                          <a:spcPts val="845"/>
                        </a:spcAft>
                        <a:buFont typeface="Symbol" panose="05050102010706020507" pitchFamily="18" charset="2"/>
                        <a:buChar char=""/>
                      </a:pPr>
                      <a:r>
                        <a:rPr lang="da-DK" sz="1200" i="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Hvad undrer du dig over i din dataindsamling, hvor opstår der udfordringer, hvad vil du undersøge nærmere?</a:t>
                      </a:r>
                      <a:endParaRPr lang="da-DK" sz="1100" i="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6000"/>
                        </a:lnSpc>
                        <a:spcAft>
                          <a:spcPts val="845"/>
                        </a:spcAft>
                        <a:buFont typeface="Symbol" panose="05050102010706020507" pitchFamily="18" charset="2"/>
                        <a:buChar char=""/>
                      </a:pPr>
                      <a:r>
                        <a:rPr lang="da-DK" sz="1200" i="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Hvordan oplever borgere/pårørende ovenstående?</a:t>
                      </a:r>
                      <a:endParaRPr lang="da-DK" sz="1100" i="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24844170"/>
                  </a:ext>
                </a:extLst>
              </a:tr>
            </a:tbl>
          </a:graphicData>
        </a:graphic>
      </p:graphicFrame>
    </p:spTree>
    <p:extLst>
      <p:ext uri="{BB962C8B-B14F-4D97-AF65-F5344CB8AC3E}">
        <p14:creationId xmlns:p14="http://schemas.microsoft.com/office/powerpoint/2010/main" val="27620877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16D57D-BB99-F16D-BF55-B2624BE5B38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B13270A-BD2B-CCBC-E3D4-A1559839FD87}"/>
              </a:ext>
            </a:extLst>
          </p:cNvPr>
          <p:cNvSpPr>
            <a:spLocks noGrp="1"/>
          </p:cNvSpPr>
          <p:nvPr>
            <p:ph type="title"/>
          </p:nvPr>
        </p:nvSpPr>
        <p:spPr>
          <a:xfrm>
            <a:off x="838200" y="1"/>
            <a:ext cx="10515600" cy="1818640"/>
          </a:xfrm>
        </p:spPr>
        <p:txBody>
          <a:bodyPr/>
          <a:lstStyle/>
          <a:p>
            <a:r>
              <a:rPr lang="da-DK" b="1"/>
              <a:t>Refleksionsspørgsmål for periode 3B </a:t>
            </a:r>
          </a:p>
        </p:txBody>
      </p:sp>
      <p:sp>
        <p:nvSpPr>
          <p:cNvPr id="4" name="Tekstfelt 3">
            <a:extLst>
              <a:ext uri="{FF2B5EF4-FFF2-40B4-BE49-F238E27FC236}">
                <a16:creationId xmlns:a16="http://schemas.microsoft.com/office/drawing/2014/main" id="{D57A8904-DFBA-1887-DAD3-3294E59ECCF2}"/>
              </a:ext>
            </a:extLst>
          </p:cNvPr>
          <p:cNvSpPr txBox="1"/>
          <p:nvPr/>
        </p:nvSpPr>
        <p:spPr>
          <a:xfrm>
            <a:off x="10281920" y="172720"/>
            <a:ext cx="1838960" cy="369332"/>
          </a:xfrm>
          <a:prstGeom prst="rect">
            <a:avLst/>
          </a:prstGeom>
          <a:solidFill>
            <a:schemeClr val="tx1"/>
          </a:solidFill>
        </p:spPr>
        <p:txBody>
          <a:bodyPr wrap="square" rtlCol="0">
            <a:spAutoFit/>
          </a:bodyPr>
          <a:lstStyle/>
          <a:p>
            <a:pPr algn="ctr"/>
            <a:r>
              <a:rPr lang="da-DK">
                <a:solidFill>
                  <a:schemeClr val="bg1"/>
                </a:solidFill>
                <a:latin typeface="Raavi" panose="020B0502040204020203" pitchFamily="34" charset="0"/>
                <a:cs typeface="Raavi" panose="020B0502040204020203" pitchFamily="34" charset="0"/>
              </a:rPr>
              <a:t>DIGITECH</a:t>
            </a:r>
          </a:p>
        </p:txBody>
      </p:sp>
      <p:graphicFrame>
        <p:nvGraphicFramePr>
          <p:cNvPr id="12" name="Pladsholder til indhold 11">
            <a:extLst>
              <a:ext uri="{FF2B5EF4-FFF2-40B4-BE49-F238E27FC236}">
                <a16:creationId xmlns:a16="http://schemas.microsoft.com/office/drawing/2014/main" id="{F6CFCCA1-A971-6B7D-9D2C-9052357752F8}"/>
              </a:ext>
            </a:extLst>
          </p:cNvPr>
          <p:cNvGraphicFramePr>
            <a:graphicFrameLocks noGrp="1"/>
          </p:cNvGraphicFramePr>
          <p:nvPr>
            <p:ph idx="1"/>
            <p:extLst>
              <p:ext uri="{D42A27DB-BD31-4B8C-83A1-F6EECF244321}">
                <p14:modId xmlns:p14="http://schemas.microsoft.com/office/powerpoint/2010/main" val="619863086"/>
              </p:ext>
            </p:extLst>
          </p:nvPr>
        </p:nvGraphicFramePr>
        <p:xfrm>
          <a:off x="838200" y="1645920"/>
          <a:ext cx="10515600" cy="4802661"/>
        </p:xfrm>
        <a:graphic>
          <a:graphicData uri="http://schemas.openxmlformats.org/drawingml/2006/table">
            <a:tbl>
              <a:tblPr firstRow="1" firstCol="1" bandRow="1"/>
              <a:tblGrid>
                <a:gridCol w="2392328">
                  <a:extLst>
                    <a:ext uri="{9D8B030D-6E8A-4147-A177-3AD203B41FA5}">
                      <a16:colId xmlns:a16="http://schemas.microsoft.com/office/drawing/2014/main" val="2999868642"/>
                    </a:ext>
                  </a:extLst>
                </a:gridCol>
                <a:gridCol w="8123272">
                  <a:extLst>
                    <a:ext uri="{9D8B030D-6E8A-4147-A177-3AD203B41FA5}">
                      <a16:colId xmlns:a16="http://schemas.microsoft.com/office/drawing/2014/main" val="2178493750"/>
                    </a:ext>
                  </a:extLst>
                </a:gridCol>
              </a:tblGrid>
              <a:tr h="728682">
                <a:tc gridSpan="2">
                  <a:txBody>
                    <a:bodyPr/>
                    <a:lstStyle/>
                    <a:p>
                      <a:pPr>
                        <a:lnSpc>
                          <a:spcPct val="106000"/>
                        </a:lnSpc>
                        <a:spcAft>
                          <a:spcPts val="10"/>
                        </a:spcAft>
                        <a:buNone/>
                      </a:pPr>
                      <a:r>
                        <a:rPr lang="da-DK" sz="11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Oplæringsperiode 3B</a:t>
                      </a:r>
                      <a:r>
                        <a:rPr lang="da-DK"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da-DK"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6000"/>
                        </a:lnSpc>
                        <a:spcAft>
                          <a:spcPts val="10"/>
                        </a:spcAft>
                        <a:buNone/>
                      </a:pPr>
                      <a:r>
                        <a:rPr lang="da-DK" sz="11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Fokus er på modtagelse af borgeren til indlæggelse, til ambulant behandling eller undersøgelse samt udskrivelse til eget hjem, plejehjem eller rehabilitering m.m.</a:t>
                      </a:r>
                      <a:endParaRPr lang="da-DK"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R="23495">
                        <a:lnSpc>
                          <a:spcPct val="102000"/>
                        </a:lnSpc>
                        <a:spcAft>
                          <a:spcPts val="800"/>
                        </a:spcAft>
                        <a:buNone/>
                      </a:pPr>
                      <a:r>
                        <a:rPr lang="da-DK" sz="11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da-DK"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0725" marR="607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hMerge="1">
                  <a:txBody>
                    <a:bodyPr/>
                    <a:lstStyle/>
                    <a:p>
                      <a:endParaRPr lang="da-DK"/>
                    </a:p>
                  </a:txBody>
                  <a:tcPr/>
                </a:tc>
                <a:extLst>
                  <a:ext uri="{0D108BD9-81ED-4DB2-BD59-A6C34878D82A}">
                    <a16:rowId xmlns:a16="http://schemas.microsoft.com/office/drawing/2014/main" val="2231486197"/>
                  </a:ext>
                </a:extLst>
              </a:tr>
              <a:tr h="1374438">
                <a:tc>
                  <a:txBody>
                    <a:bodyPr/>
                    <a:lstStyle/>
                    <a:p>
                      <a:pPr marR="23495">
                        <a:lnSpc>
                          <a:spcPct val="102000"/>
                        </a:lnSpc>
                        <a:spcAft>
                          <a:spcPts val="800"/>
                        </a:spcAft>
                        <a:buNone/>
                      </a:pPr>
                      <a:r>
                        <a:rPr lang="da-DK" sz="11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da-DK"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R="23495">
                        <a:lnSpc>
                          <a:spcPct val="102000"/>
                        </a:lnSpc>
                        <a:spcAft>
                          <a:spcPts val="800"/>
                        </a:spcAft>
                        <a:buNone/>
                      </a:pPr>
                      <a:r>
                        <a:rPr lang="da-DK" sz="11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Generelt</a:t>
                      </a:r>
                      <a:endParaRPr lang="da-DK"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0725" marR="607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nSpc>
                          <a:spcPct val="106000"/>
                        </a:lnSpc>
                        <a:spcAft>
                          <a:spcPts val="10"/>
                        </a:spcAft>
                        <a:buNone/>
                      </a:pPr>
                      <a:r>
                        <a:rPr lang="da-DK"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da-DK"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6000"/>
                        </a:lnSpc>
                        <a:spcAft>
                          <a:spcPts val="10"/>
                        </a:spcAft>
                        <a:buFont typeface="Symbol" panose="05050102010706020507" pitchFamily="18" charset="2"/>
                        <a:buChar char=""/>
                      </a:pPr>
                      <a:r>
                        <a:rPr lang="da-DK"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Hvad indeholder SAM:BO aftalen om kommunikation og samarbejde, når borgeren indlægges, møder til ambulant behandling eller undersøgelse eller skal udskrives til hjemmet, plejehjem eller rehabilitering m.m.?  </a:t>
                      </a:r>
                      <a:endParaRPr lang="da-DK"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6000"/>
                        </a:lnSpc>
                        <a:spcAft>
                          <a:spcPts val="845"/>
                        </a:spcAft>
                        <a:buFont typeface="Symbol" panose="05050102010706020507" pitchFamily="18" charset="2"/>
                        <a:buChar char=""/>
                      </a:pPr>
                      <a:r>
                        <a:rPr lang="da-DK"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Hvilke data om borgeren er vigtige at indsamle, herunder ændringer i helbred, almene tilstand, medicin og funktionsniveau for at sikre borgeren den bedst mulige indlæggelse, ambulant behandling eller undersøgelse og udskrivelse?</a:t>
                      </a:r>
                      <a:endParaRPr lang="da-DK"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6000"/>
                        </a:lnSpc>
                        <a:spcAft>
                          <a:spcPts val="845"/>
                        </a:spcAft>
                        <a:buFont typeface="Symbol" panose="05050102010706020507" pitchFamily="18" charset="2"/>
                        <a:buChar char=""/>
                      </a:pPr>
                      <a:r>
                        <a:rPr lang="da-DK"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Hvad er dit ansvars- og kompetenceområde ifm. indlæggelse/ambulant behandling/undersøgelse samt udskrivelse af borgere?  </a:t>
                      </a:r>
                      <a:endParaRPr lang="da-DK"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buNone/>
                      </a:pPr>
                      <a:r>
                        <a:rPr lang="da-DK" sz="11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da-DK"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0725" marR="607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46279530"/>
                  </a:ext>
                </a:extLst>
              </a:tr>
              <a:tr h="456892">
                <a:tc>
                  <a:txBody>
                    <a:bodyPr/>
                    <a:lstStyle/>
                    <a:p>
                      <a:pPr marR="23495">
                        <a:lnSpc>
                          <a:spcPct val="102000"/>
                        </a:lnSpc>
                        <a:spcAft>
                          <a:spcPts val="800"/>
                        </a:spcAft>
                        <a:buNone/>
                      </a:pPr>
                      <a:r>
                        <a:rPr lang="da-DK" sz="11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da-DK"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0725" marR="607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R="23495">
                        <a:lnSpc>
                          <a:spcPct val="102000"/>
                        </a:lnSpc>
                        <a:spcAft>
                          <a:spcPts val="800"/>
                        </a:spcAft>
                        <a:buNone/>
                      </a:pPr>
                      <a:r>
                        <a:rPr lang="da-DK" sz="11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da-DK"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R="23495">
                        <a:lnSpc>
                          <a:spcPct val="102000"/>
                        </a:lnSpc>
                        <a:spcAft>
                          <a:spcPts val="800"/>
                        </a:spcAft>
                        <a:buNone/>
                      </a:pPr>
                      <a:r>
                        <a:rPr lang="da-DK" sz="11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da-DK"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0725" marR="607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extLst>
                  <a:ext uri="{0D108BD9-81ED-4DB2-BD59-A6C34878D82A}">
                    <a16:rowId xmlns:a16="http://schemas.microsoft.com/office/drawing/2014/main" val="2444952001"/>
                  </a:ext>
                </a:extLst>
              </a:tr>
              <a:tr h="1481950">
                <a:tc>
                  <a:txBody>
                    <a:bodyPr/>
                    <a:lstStyle/>
                    <a:p>
                      <a:pPr marR="23495">
                        <a:lnSpc>
                          <a:spcPct val="102000"/>
                        </a:lnSpc>
                        <a:spcAft>
                          <a:spcPts val="800"/>
                        </a:spcAft>
                        <a:buNone/>
                      </a:pPr>
                      <a:r>
                        <a:rPr lang="da-DK" sz="11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da-DK"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R="23495">
                        <a:lnSpc>
                          <a:spcPct val="102000"/>
                        </a:lnSpc>
                        <a:spcAft>
                          <a:spcPts val="800"/>
                        </a:spcAft>
                        <a:buNone/>
                      </a:pPr>
                      <a:r>
                        <a:rPr lang="da-DK" sz="11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 det konkrete borgerforløb</a:t>
                      </a:r>
                      <a:endParaRPr lang="da-DK"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0725" marR="607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marR="23495">
                        <a:lnSpc>
                          <a:spcPct val="102000"/>
                        </a:lnSpc>
                        <a:buNone/>
                      </a:pPr>
                      <a:r>
                        <a:rPr lang="da-DK"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da-DK"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23495" lvl="0" indent="-342900">
                        <a:lnSpc>
                          <a:spcPct val="102000"/>
                        </a:lnSpc>
                        <a:buFont typeface="Symbol" panose="05050102010706020507" pitchFamily="18" charset="2"/>
                        <a:buChar char=""/>
                      </a:pPr>
                      <a:r>
                        <a:rPr lang="da-DK"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Hvilke tværprofessionelle samarbejdspartnere indgår i borgerens forløb i sekundær sektor?  </a:t>
                      </a:r>
                      <a:endParaRPr lang="da-DK"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8000"/>
                        </a:lnSpc>
                        <a:spcAft>
                          <a:spcPts val="15"/>
                        </a:spcAft>
                        <a:buFont typeface="Symbol" panose="05050102010706020507" pitchFamily="18" charset="2"/>
                        <a:buChar char=""/>
                      </a:pPr>
                      <a:r>
                        <a:rPr lang="da-DK"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 hvilken grad blev borgerens indlæggelse, ambulante behandling/undersøgelse og/eller udskrivelse planlagt med udgangspunkt i borgerens behov og ønsker? </a:t>
                      </a:r>
                      <a:endParaRPr lang="da-DK"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8000"/>
                        </a:lnSpc>
                        <a:spcAft>
                          <a:spcPts val="15"/>
                        </a:spcAft>
                        <a:buFont typeface="Symbol" panose="05050102010706020507" pitchFamily="18" charset="2"/>
                        <a:buChar char=""/>
                      </a:pPr>
                      <a:r>
                        <a:rPr lang="da-DK"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Hvordan blev borgeren og pårørende inddraget i forløbet? </a:t>
                      </a:r>
                      <a:endParaRPr lang="da-DK"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8000"/>
                        </a:lnSpc>
                        <a:spcAft>
                          <a:spcPts val="15"/>
                        </a:spcAft>
                        <a:buFont typeface="Symbol" panose="05050102010706020507" pitchFamily="18" charset="2"/>
                        <a:buChar char=""/>
                      </a:pPr>
                      <a:r>
                        <a:rPr lang="da-DK"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Hvilke styrker og andre positive elementer oplevede du i samarbejdet med kollegaerne fra den primære sektor?</a:t>
                      </a:r>
                      <a:endParaRPr lang="da-DK" sz="1100" b="0" i="0" u="none" strike="noStrike"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8000"/>
                        </a:lnSpc>
                        <a:spcBef>
                          <a:spcPts val="0"/>
                        </a:spcBef>
                        <a:spcAft>
                          <a:spcPts val="15"/>
                        </a:spcAft>
                        <a:buClrTx/>
                        <a:buSzTx/>
                        <a:buFont typeface="Symbol" panose="05050102010706020507" pitchFamily="18" charset="2"/>
                        <a:buChar char=""/>
                        <a:tabLst/>
                        <a:defRPr/>
                      </a:pPr>
                      <a:r>
                        <a:rPr lang="da-DK" sz="1100" b="0" i="0" u="none" strike="noStrike"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Hvordan vil du i fase 2 i Double </a:t>
                      </a:r>
                      <a:r>
                        <a:rPr lang="da-DK" sz="1100" b="0" i="0" u="none" strike="noStrike" kern="120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diamond</a:t>
                      </a:r>
                      <a:r>
                        <a:rPr lang="da-DK" sz="1100" b="0" i="0" u="none" strike="noStrike"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modellen lave mønstergenkendelse og identificere</a:t>
                      </a:r>
                      <a:r>
                        <a:rPr lang="da-DK" sz="1100" b="0" i="0" u="none" strike="noStrike" kern="1200">
                          <a:solidFill>
                            <a:schemeClr val="tx1"/>
                          </a:solidFill>
                          <a:effectLst/>
                          <a:latin typeface="+mn-lt"/>
                          <a:ea typeface="+mn-ea"/>
                          <a:cs typeface="+mn-cs"/>
                        </a:rPr>
                        <a:t> områder for forbedringer med udgangspunkt i SAM:BO?</a:t>
                      </a:r>
                      <a:r>
                        <a:rPr lang="da-DK" sz="1100" b="0" i="0" kern="1200" noProof="0">
                          <a:solidFill>
                            <a:schemeClr val="tx1"/>
                          </a:solidFill>
                          <a:effectLst/>
                          <a:latin typeface="+mn-lt"/>
                          <a:ea typeface="+mn-ea"/>
                          <a:cs typeface="+mn-cs"/>
                        </a:rPr>
                        <a:t> </a:t>
                      </a:r>
                    </a:p>
                    <a:p>
                      <a:pPr marL="342900" marR="0" lvl="0" indent="-342900" algn="l" defTabSz="914400" rtl="0" eaLnBrk="1" fontAlgn="auto" latinLnBrk="0" hangingPunct="1">
                        <a:lnSpc>
                          <a:spcPct val="108000"/>
                        </a:lnSpc>
                        <a:spcBef>
                          <a:spcPts val="0"/>
                        </a:spcBef>
                        <a:spcAft>
                          <a:spcPts val="15"/>
                        </a:spcAft>
                        <a:buClrTx/>
                        <a:buSzTx/>
                        <a:buFont typeface="Symbol" panose="05050102010706020507" pitchFamily="18" charset="2"/>
                        <a:buChar char=""/>
                        <a:tabLst/>
                        <a:defRPr/>
                      </a:pPr>
                      <a:r>
                        <a:rPr lang="da-DK" sz="1100" b="0" i="0" kern="1200" noProof="0">
                          <a:solidFill>
                            <a:schemeClr val="tx1"/>
                          </a:solidFill>
                          <a:effectLst/>
                          <a:latin typeface="+mn-lt"/>
                          <a:ea typeface="+mn-ea"/>
                          <a:cs typeface="+mn-cs"/>
                        </a:rPr>
                        <a:t>Hvilke ideer vil du sætte fokus på og arbejde videre med i oplæring 3c.</a:t>
                      </a:r>
                    </a:p>
                    <a:p>
                      <a:pPr marL="342900" marR="0" lvl="0" indent="-342900" algn="l" defTabSz="914400" rtl="0" eaLnBrk="1" fontAlgn="auto" latinLnBrk="0" hangingPunct="1">
                        <a:lnSpc>
                          <a:spcPct val="108000"/>
                        </a:lnSpc>
                        <a:spcBef>
                          <a:spcPts val="0"/>
                        </a:spcBef>
                        <a:spcAft>
                          <a:spcPts val="15"/>
                        </a:spcAft>
                        <a:buClrTx/>
                        <a:buSzTx/>
                        <a:buFont typeface="Symbol" panose="05050102010706020507" pitchFamily="18" charset="2"/>
                        <a:buChar char=""/>
                        <a:tabLst/>
                        <a:defRPr/>
                      </a:pPr>
                      <a:r>
                        <a:rPr lang="da-DK" sz="1100"/>
                        <a:t>I 3b skal du med udgangspunkt i fase 1 og 2 i Double </a:t>
                      </a:r>
                      <a:r>
                        <a:rPr lang="da-DK" sz="1100" err="1"/>
                        <a:t>diamond</a:t>
                      </a:r>
                      <a:r>
                        <a:rPr lang="da-DK" sz="1100"/>
                        <a:t> præsentere dine foreløbige refleksioner.</a:t>
                      </a:r>
                      <a:endParaRPr lang="en-US" sz="1800" b="0" i="0" kern="1200">
                        <a:solidFill>
                          <a:schemeClr val="tx1"/>
                        </a:solidFill>
                        <a:effectLst/>
                        <a:latin typeface="+mn-lt"/>
                        <a:ea typeface="+mn-ea"/>
                        <a:cs typeface="+mn-cs"/>
                      </a:endParaRPr>
                    </a:p>
                    <a:p>
                      <a:pPr rtl="0" fontAlgn="base"/>
                      <a:r>
                        <a:rPr lang="da-DK" sz="1400" b="0" i="0" kern="1200">
                          <a:solidFill>
                            <a:schemeClr val="tx1"/>
                          </a:solidFill>
                          <a:effectLst/>
                          <a:latin typeface="+mn-lt"/>
                          <a:ea typeface="+mn-ea"/>
                          <a:cs typeface="+mn-cs"/>
                        </a:rPr>
                        <a:t>​</a:t>
                      </a:r>
                      <a:endParaRPr lang="da-DK"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8000"/>
                        </a:lnSpc>
                        <a:spcAft>
                          <a:spcPts val="15"/>
                        </a:spcAft>
                        <a:buNone/>
                      </a:pPr>
                      <a:r>
                        <a:rPr lang="da-DK" sz="11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da-DK"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0725" marR="607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37350962"/>
                  </a:ext>
                </a:extLst>
              </a:tr>
            </a:tbl>
          </a:graphicData>
        </a:graphic>
      </p:graphicFrame>
    </p:spTree>
    <p:extLst>
      <p:ext uri="{BB962C8B-B14F-4D97-AF65-F5344CB8AC3E}">
        <p14:creationId xmlns:p14="http://schemas.microsoft.com/office/powerpoint/2010/main" val="3774135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4F60EB-0CDC-4026-C323-E2EDB2B1E5E2}"/>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9BC78142-5274-68B9-171C-98D5B481D976}"/>
              </a:ext>
            </a:extLst>
          </p:cNvPr>
          <p:cNvSpPr>
            <a:spLocks noGrp="1"/>
          </p:cNvSpPr>
          <p:nvPr>
            <p:ph type="title"/>
          </p:nvPr>
        </p:nvSpPr>
        <p:spPr/>
        <p:txBody>
          <a:bodyPr/>
          <a:lstStyle/>
          <a:p>
            <a:r>
              <a:rPr lang="da-DK" b="1"/>
              <a:t>Refleksionsspørgsmål for periode 3C</a:t>
            </a:r>
          </a:p>
        </p:txBody>
      </p:sp>
      <p:sp>
        <p:nvSpPr>
          <p:cNvPr id="6" name="Tekstfelt 5">
            <a:extLst>
              <a:ext uri="{FF2B5EF4-FFF2-40B4-BE49-F238E27FC236}">
                <a16:creationId xmlns:a16="http://schemas.microsoft.com/office/drawing/2014/main" id="{6A451E54-CD70-5AF9-FC75-CDE39E82B189}"/>
              </a:ext>
            </a:extLst>
          </p:cNvPr>
          <p:cNvSpPr txBox="1"/>
          <p:nvPr/>
        </p:nvSpPr>
        <p:spPr>
          <a:xfrm>
            <a:off x="10281920" y="172720"/>
            <a:ext cx="1838960" cy="369332"/>
          </a:xfrm>
          <a:prstGeom prst="rect">
            <a:avLst/>
          </a:prstGeom>
          <a:solidFill>
            <a:schemeClr val="tx1"/>
          </a:solidFill>
        </p:spPr>
        <p:txBody>
          <a:bodyPr wrap="square" rtlCol="0">
            <a:spAutoFit/>
          </a:bodyPr>
          <a:lstStyle/>
          <a:p>
            <a:pPr algn="ctr"/>
            <a:r>
              <a:rPr lang="da-DK">
                <a:solidFill>
                  <a:schemeClr val="bg1"/>
                </a:solidFill>
                <a:latin typeface="Raavi" panose="020B0502040204020203" pitchFamily="34" charset="0"/>
                <a:cs typeface="Raavi" panose="020B0502040204020203" pitchFamily="34" charset="0"/>
              </a:rPr>
              <a:t>DIGITECH</a:t>
            </a:r>
          </a:p>
        </p:txBody>
      </p:sp>
      <p:graphicFrame>
        <p:nvGraphicFramePr>
          <p:cNvPr id="9" name="Pladsholder til indhold 8">
            <a:extLst>
              <a:ext uri="{FF2B5EF4-FFF2-40B4-BE49-F238E27FC236}">
                <a16:creationId xmlns:a16="http://schemas.microsoft.com/office/drawing/2014/main" id="{6CD6C276-D158-7660-86E1-646101911E79}"/>
              </a:ext>
            </a:extLst>
          </p:cNvPr>
          <p:cNvGraphicFramePr>
            <a:graphicFrameLocks noGrp="1"/>
          </p:cNvGraphicFramePr>
          <p:nvPr>
            <p:ph idx="1"/>
            <p:extLst>
              <p:ext uri="{D42A27DB-BD31-4B8C-83A1-F6EECF244321}">
                <p14:modId xmlns:p14="http://schemas.microsoft.com/office/powerpoint/2010/main" val="2540354310"/>
              </p:ext>
            </p:extLst>
          </p:nvPr>
        </p:nvGraphicFramePr>
        <p:xfrm>
          <a:off x="932688" y="1499617"/>
          <a:ext cx="10277856" cy="4451630"/>
        </p:xfrm>
        <a:graphic>
          <a:graphicData uri="http://schemas.openxmlformats.org/drawingml/2006/table">
            <a:tbl>
              <a:tblPr firstRow="1" firstCol="1" bandRow="1"/>
              <a:tblGrid>
                <a:gridCol w="2338240">
                  <a:extLst>
                    <a:ext uri="{9D8B030D-6E8A-4147-A177-3AD203B41FA5}">
                      <a16:colId xmlns:a16="http://schemas.microsoft.com/office/drawing/2014/main" val="4255151322"/>
                    </a:ext>
                  </a:extLst>
                </a:gridCol>
                <a:gridCol w="7939616">
                  <a:extLst>
                    <a:ext uri="{9D8B030D-6E8A-4147-A177-3AD203B41FA5}">
                      <a16:colId xmlns:a16="http://schemas.microsoft.com/office/drawing/2014/main" val="327409315"/>
                    </a:ext>
                  </a:extLst>
                </a:gridCol>
              </a:tblGrid>
              <a:tr h="771968">
                <a:tc gridSpan="2">
                  <a:txBody>
                    <a:bodyPr/>
                    <a:lstStyle/>
                    <a:p>
                      <a:pPr marL="2540" marR="23495">
                        <a:lnSpc>
                          <a:spcPct val="102000"/>
                        </a:lnSpc>
                        <a:spcAft>
                          <a:spcPts val="800"/>
                        </a:spcAft>
                        <a:buNone/>
                      </a:pPr>
                      <a:r>
                        <a:rPr lang="da-DK" sz="11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Oplæringsperiode 3C</a:t>
                      </a:r>
                      <a:r>
                        <a:rPr lang="da-DK"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da-DK"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2540" marR="23495">
                        <a:lnSpc>
                          <a:spcPct val="102000"/>
                        </a:lnSpc>
                        <a:spcAft>
                          <a:spcPts val="800"/>
                        </a:spcAft>
                        <a:buNone/>
                      </a:pPr>
                      <a:r>
                        <a:rPr lang="da-DK" sz="11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Fokus er på borgerens forløb i hjemmet, plejehjem eller rehabilitering efter udskrivelse  </a:t>
                      </a:r>
                      <a:endParaRPr lang="da-DK"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R="23495">
                        <a:lnSpc>
                          <a:spcPct val="102000"/>
                        </a:lnSpc>
                        <a:spcAft>
                          <a:spcPts val="800"/>
                        </a:spcAft>
                        <a:buNone/>
                      </a:pPr>
                      <a:r>
                        <a:rPr lang="da-DK" sz="11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da-DK"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424" marR="654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599"/>
                    </a:solidFill>
                  </a:tcPr>
                </a:tc>
                <a:tc hMerge="1">
                  <a:txBody>
                    <a:bodyPr/>
                    <a:lstStyle/>
                    <a:p>
                      <a:endParaRPr lang="da-DK"/>
                    </a:p>
                  </a:txBody>
                  <a:tcPr/>
                </a:tc>
                <a:extLst>
                  <a:ext uri="{0D108BD9-81ED-4DB2-BD59-A6C34878D82A}">
                    <a16:rowId xmlns:a16="http://schemas.microsoft.com/office/drawing/2014/main" val="1673143963"/>
                  </a:ext>
                </a:extLst>
              </a:tr>
              <a:tr h="1239711">
                <a:tc>
                  <a:txBody>
                    <a:bodyPr/>
                    <a:lstStyle/>
                    <a:p>
                      <a:pPr marR="23495">
                        <a:lnSpc>
                          <a:spcPct val="102000"/>
                        </a:lnSpc>
                        <a:spcAft>
                          <a:spcPts val="800"/>
                        </a:spcAft>
                        <a:buNone/>
                      </a:pPr>
                      <a:r>
                        <a:rPr lang="da-DK" sz="11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da-DK"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R="23495">
                        <a:lnSpc>
                          <a:spcPct val="102000"/>
                        </a:lnSpc>
                        <a:spcAft>
                          <a:spcPts val="800"/>
                        </a:spcAft>
                        <a:buNone/>
                      </a:pPr>
                      <a:r>
                        <a:rPr lang="da-DK" sz="11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Generelt</a:t>
                      </a:r>
                      <a:endParaRPr lang="da-DK"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424" marR="654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marR="23495">
                        <a:lnSpc>
                          <a:spcPct val="102000"/>
                        </a:lnSpc>
                        <a:buNone/>
                      </a:pPr>
                      <a:r>
                        <a:rPr lang="da-DK"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da-DK"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23495" lvl="0" indent="-342900">
                        <a:lnSpc>
                          <a:spcPct val="102000"/>
                        </a:lnSpc>
                        <a:buFont typeface="Symbol" panose="05050102010706020507" pitchFamily="18" charset="2"/>
                        <a:buChar char=""/>
                      </a:pPr>
                      <a:r>
                        <a:rPr lang="da-DK"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Hvad indeholder SAM:BO aftalen om kommunikation og samarbejde, når borgeren modtages i eget hjem, plejehjem eller rehabilitering mm. efter indlæggelse, ambulant behandling eller undersøgelse? </a:t>
                      </a:r>
                      <a:endParaRPr lang="da-DK"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6000"/>
                        </a:lnSpc>
                        <a:buFont typeface="Symbol" panose="05050102010706020507" pitchFamily="18" charset="2"/>
                        <a:buChar char=""/>
                      </a:pPr>
                      <a:r>
                        <a:rPr lang="da-DK"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Hvilke data om borgerens helbred, almene tilstand, medicin og funktionsniveau er vigtige at modtage og agere på?</a:t>
                      </a:r>
                      <a:endParaRPr lang="da-DK"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23495" lvl="0" indent="-342900">
                        <a:lnSpc>
                          <a:spcPct val="102000"/>
                        </a:lnSpc>
                        <a:spcAft>
                          <a:spcPts val="800"/>
                        </a:spcAft>
                        <a:buFont typeface="Symbol" panose="05050102010706020507" pitchFamily="18" charset="2"/>
                        <a:buChar char=""/>
                      </a:pPr>
                      <a:r>
                        <a:rPr lang="da-DK"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Hvad er dit ansvars- og kompetenceområde, når borgere skal modtages i eget hjem, på plejehjem eller til rehabilitering mm.?</a:t>
                      </a:r>
                      <a:endParaRPr lang="da-DK"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R="23495">
                        <a:lnSpc>
                          <a:spcPct val="102000"/>
                        </a:lnSpc>
                        <a:spcAft>
                          <a:spcPts val="800"/>
                        </a:spcAft>
                        <a:buNone/>
                      </a:pPr>
                      <a:r>
                        <a:rPr lang="da-DK" sz="11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da-DK"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424" marR="654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5908609"/>
                  </a:ext>
                </a:extLst>
              </a:tr>
              <a:tr h="477928">
                <a:tc>
                  <a:txBody>
                    <a:bodyPr/>
                    <a:lstStyle/>
                    <a:p>
                      <a:pPr marR="23495">
                        <a:lnSpc>
                          <a:spcPct val="102000"/>
                        </a:lnSpc>
                        <a:spcAft>
                          <a:spcPts val="800"/>
                        </a:spcAft>
                        <a:buNone/>
                      </a:pPr>
                      <a:r>
                        <a:rPr lang="da-DK" sz="11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da-DK"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R="23495">
                        <a:lnSpc>
                          <a:spcPct val="102000"/>
                        </a:lnSpc>
                        <a:spcAft>
                          <a:spcPts val="800"/>
                        </a:spcAft>
                        <a:buNone/>
                      </a:pPr>
                      <a:r>
                        <a:rPr lang="da-DK" sz="11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da-DK"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424" marR="654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599"/>
                    </a:solidFill>
                  </a:tcPr>
                </a:tc>
                <a:tc>
                  <a:txBody>
                    <a:bodyPr/>
                    <a:lstStyle/>
                    <a:p>
                      <a:pPr marR="23495">
                        <a:lnSpc>
                          <a:spcPct val="102000"/>
                        </a:lnSpc>
                        <a:spcAft>
                          <a:spcPts val="800"/>
                        </a:spcAft>
                        <a:buNone/>
                      </a:pPr>
                      <a:r>
                        <a:rPr lang="da-DK" sz="11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da-DK"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424" marR="654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599"/>
                    </a:solidFill>
                  </a:tcPr>
                </a:tc>
                <a:extLst>
                  <a:ext uri="{0D108BD9-81ED-4DB2-BD59-A6C34878D82A}">
                    <a16:rowId xmlns:a16="http://schemas.microsoft.com/office/drawing/2014/main" val="3372816383"/>
                  </a:ext>
                </a:extLst>
              </a:tr>
              <a:tr h="1578992">
                <a:tc>
                  <a:txBody>
                    <a:bodyPr/>
                    <a:lstStyle/>
                    <a:p>
                      <a:pPr marR="23495">
                        <a:lnSpc>
                          <a:spcPct val="102000"/>
                        </a:lnSpc>
                        <a:spcAft>
                          <a:spcPts val="800"/>
                        </a:spcAft>
                        <a:buNone/>
                      </a:pPr>
                      <a:r>
                        <a:rPr lang="da-DK" sz="11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da-DK"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R="23495">
                        <a:lnSpc>
                          <a:spcPct val="102000"/>
                        </a:lnSpc>
                        <a:spcAft>
                          <a:spcPts val="800"/>
                        </a:spcAft>
                        <a:buNone/>
                      </a:pPr>
                      <a:r>
                        <a:rPr lang="da-DK" sz="11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 det konkrete borgerforløb</a:t>
                      </a:r>
                      <a:endParaRPr lang="da-DK"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424" marR="654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marR="23495">
                        <a:lnSpc>
                          <a:spcPct val="102000"/>
                        </a:lnSpc>
                        <a:buNone/>
                      </a:pPr>
                      <a:r>
                        <a:rPr lang="da-DK"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da-DK"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23495" lvl="0" indent="-342900">
                        <a:lnSpc>
                          <a:spcPct val="102000"/>
                        </a:lnSpc>
                        <a:buFont typeface="Symbol" panose="05050102010706020507" pitchFamily="18" charset="2"/>
                        <a:buChar char=""/>
                      </a:pPr>
                      <a:r>
                        <a:rPr lang="da-DK"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Hvilke tværprofessionelle samarbejdspartnere indgår i borgerens videre forløb i hjemmet?  </a:t>
                      </a:r>
                      <a:endParaRPr lang="da-DK"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6000"/>
                        </a:lnSpc>
                        <a:spcAft>
                          <a:spcPts val="845"/>
                        </a:spcAft>
                        <a:buFont typeface="Symbol" panose="05050102010706020507" pitchFamily="18" charset="2"/>
                        <a:buChar char=""/>
                      </a:pPr>
                      <a:r>
                        <a:rPr lang="da-DK"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 hvilken grad blev forløbet planlagt med udgangspunkt i borgerens behov? </a:t>
                      </a:r>
                      <a:endParaRPr lang="da-DK"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6000"/>
                        </a:lnSpc>
                        <a:spcAft>
                          <a:spcPts val="845"/>
                        </a:spcAft>
                        <a:buFont typeface="Symbol" panose="05050102010706020507" pitchFamily="18" charset="2"/>
                        <a:buChar char=""/>
                      </a:pPr>
                      <a:r>
                        <a:rPr lang="da-DK"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Hvordan blev borgeren og pårørende inddraget i forløbet? </a:t>
                      </a:r>
                      <a:endParaRPr lang="da-DK"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8000"/>
                        </a:lnSpc>
                        <a:spcAft>
                          <a:spcPts val="15"/>
                        </a:spcAft>
                        <a:buFont typeface="Symbol" panose="05050102010706020507" pitchFamily="18" charset="2"/>
                        <a:buChar char=""/>
                      </a:pPr>
                      <a:r>
                        <a:rPr lang="da-DK"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Hvilke styrker og andre positive elementer oplevede du i samarbejdet med kollegaerne fra den primære sektor?</a:t>
                      </a:r>
                    </a:p>
                    <a:p>
                      <a:pPr marL="342900" lvl="0" indent="-342900">
                        <a:lnSpc>
                          <a:spcPct val="108000"/>
                        </a:lnSpc>
                        <a:spcAft>
                          <a:spcPts val="15"/>
                        </a:spcAft>
                        <a:buFont typeface="Symbol" panose="05050102010706020507" pitchFamily="18" charset="2"/>
                        <a:buChar char=""/>
                      </a:pPr>
                      <a:r>
                        <a:rPr lang="da-DK"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Hvordan kan du udvikle løsninger på de udfordringer, du har identificeret i de tidligere to faser, med udgangspunkt i Double </a:t>
                      </a:r>
                      <a:r>
                        <a:rPr lang="da-DK" sz="110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diamond</a:t>
                      </a:r>
                      <a:r>
                        <a:rPr lang="da-DK"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da-DK" sz="1100" b="0" i="0" u="none" strike="noStrike"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8000"/>
                        </a:lnSpc>
                        <a:spcAft>
                          <a:spcPts val="15"/>
                        </a:spcAft>
                        <a:buFont typeface="Symbol" panose="05050102010706020507" pitchFamily="18" charset="2"/>
                        <a:buChar char=""/>
                      </a:pPr>
                      <a:r>
                        <a:rPr lang="da-DK" sz="1100" b="0" i="0" u="none" strike="noStrike"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Hvordan kan løsningen på din ideudvikling se ud som </a:t>
                      </a:r>
                      <a:r>
                        <a:rPr lang="da-DK" sz="1100" b="0" i="0" u="none" strike="noStrike" kern="120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mock</a:t>
                      </a:r>
                      <a:r>
                        <a:rPr lang="da-DK" sz="1100" b="0" i="0" u="none" strike="noStrike"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-up, og hvordan vil løsningen påvirke praksis?</a:t>
                      </a:r>
                      <a:endParaRPr lang="da-DK" sz="1800" b="0" i="0" u="none" strike="noStrike" kern="1200">
                        <a:solidFill>
                          <a:schemeClr val="tx1"/>
                        </a:solidFill>
                        <a:effectLst/>
                        <a:latin typeface="+mn-lt"/>
                        <a:ea typeface="+mn-ea"/>
                        <a:cs typeface="+mn-cs"/>
                      </a:endParaRPr>
                    </a:p>
                    <a:p>
                      <a:pPr marL="342900" lvl="0" indent="-342900">
                        <a:lnSpc>
                          <a:spcPct val="108000"/>
                        </a:lnSpc>
                        <a:spcAft>
                          <a:spcPts val="15"/>
                        </a:spcAft>
                        <a:buFont typeface="Symbol" panose="05050102010706020507" pitchFamily="18" charset="2"/>
                        <a:buChar char=""/>
                      </a:pPr>
                      <a:endParaRPr lang="da-DK"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8000"/>
                        </a:lnSpc>
                        <a:spcAft>
                          <a:spcPts val="15"/>
                        </a:spcAft>
                        <a:buNone/>
                      </a:pPr>
                      <a:r>
                        <a:rPr lang="da-DK" sz="11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da-DK"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424" marR="6542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71794449"/>
                  </a:ext>
                </a:extLst>
              </a:tr>
            </a:tbl>
          </a:graphicData>
        </a:graphic>
      </p:graphicFrame>
    </p:spTree>
    <p:extLst>
      <p:ext uri="{BB962C8B-B14F-4D97-AF65-F5344CB8AC3E}">
        <p14:creationId xmlns:p14="http://schemas.microsoft.com/office/powerpoint/2010/main" val="4100161426"/>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1259</Words>
  <Application>Microsoft Office PowerPoint</Application>
  <PresentationFormat>Widescreen</PresentationFormat>
  <Paragraphs>131</Paragraphs>
  <Slides>10</Slides>
  <Notes>1</Notes>
  <HiddenSlides>0</HiddenSlides>
  <MMClips>0</MMClips>
  <ScaleCrop>false</ScaleCrop>
  <HeadingPairs>
    <vt:vector size="6" baseType="variant">
      <vt:variant>
        <vt:lpstr>Benyttede skrifttyper</vt:lpstr>
      </vt:variant>
      <vt:variant>
        <vt:i4>6</vt:i4>
      </vt:variant>
      <vt:variant>
        <vt:lpstr>Tema</vt:lpstr>
      </vt:variant>
      <vt:variant>
        <vt:i4>1</vt:i4>
      </vt:variant>
      <vt:variant>
        <vt:lpstr>Slidetitler</vt:lpstr>
      </vt:variant>
      <vt:variant>
        <vt:i4>10</vt:i4>
      </vt:variant>
    </vt:vector>
  </HeadingPairs>
  <TitlesOfParts>
    <vt:vector size="17" baseType="lpstr">
      <vt:lpstr>Aptos</vt:lpstr>
      <vt:lpstr>Aptos Display</vt:lpstr>
      <vt:lpstr>Arial</vt:lpstr>
      <vt:lpstr>Calibri</vt:lpstr>
      <vt:lpstr>Raavi</vt:lpstr>
      <vt:lpstr>Symbol</vt:lpstr>
      <vt:lpstr>Office-tema</vt:lpstr>
      <vt:lpstr>PowerPoint-præsentation</vt:lpstr>
      <vt:lpstr>Den innovative transferopgave </vt:lpstr>
      <vt:lpstr>Intro til opgaven</vt:lpstr>
      <vt:lpstr>Grundprincipperne for SAM:BO 2025</vt:lpstr>
      <vt:lpstr>Mål, der indgår i transferopgaven</vt:lpstr>
      <vt:lpstr>Beskrivelse af forløbet – Den innovative transferopgave </vt:lpstr>
      <vt:lpstr>PowerPoint-præsentation</vt:lpstr>
      <vt:lpstr>Refleksionsspørgsmål for periode 3A</vt:lpstr>
      <vt:lpstr>Refleksionsspørgsmål for periode 3B </vt:lpstr>
      <vt:lpstr>Refleksionsspørgsmål for periode 3C</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Lisbeth Marianne Kragelund Thomsen</dc:creator>
  <cp:lastModifiedBy>Lisbeth Marianne Kragelund Thomsen</cp:lastModifiedBy>
  <cp:revision>1</cp:revision>
  <dcterms:created xsi:type="dcterms:W3CDTF">2026-05-19T08:22:42Z</dcterms:created>
  <dcterms:modified xsi:type="dcterms:W3CDTF">2026-09-09T07:22:28Z</dcterms:modified>
</cp:coreProperties>
</file>